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72" r:id="rId3"/>
    <p:sldId id="258" r:id="rId4"/>
    <p:sldId id="260" r:id="rId5"/>
    <p:sldId id="259" r:id="rId6"/>
    <p:sldId id="287" r:id="rId7"/>
    <p:sldId id="278" r:id="rId8"/>
    <p:sldId id="281" r:id="rId9"/>
    <p:sldId id="292" r:id="rId10"/>
    <p:sldId id="293" r:id="rId11"/>
    <p:sldId id="282" r:id="rId12"/>
    <p:sldId id="283" r:id="rId13"/>
    <p:sldId id="284" r:id="rId14"/>
    <p:sldId id="285" r:id="rId15"/>
    <p:sldId id="288" r:id="rId16"/>
    <p:sldId id="263" r:id="rId17"/>
    <p:sldId id="273" r:id="rId18"/>
    <p:sldId id="276" r:id="rId19"/>
    <p:sldId id="277" r:id="rId20"/>
    <p:sldId id="290" r:id="rId21"/>
    <p:sldId id="291" r:id="rId22"/>
    <p:sldId id="289" r:id="rId23"/>
    <p:sldId id="267" r:id="rId24"/>
    <p:sldId id="268" r:id="rId25"/>
    <p:sldId id="269" r:id="rId26"/>
    <p:sldId id="264" r:id="rId2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95" autoAdjust="0"/>
    <p:restoredTop sz="94689"/>
  </p:normalViewPr>
  <p:slideViewPr>
    <p:cSldViewPr>
      <p:cViewPr varScale="1">
        <p:scale>
          <a:sx n="108" d="100"/>
          <a:sy n="108" d="100"/>
        </p:scale>
        <p:origin x="1824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6027F7-9FE4-4692-B9AA-1CF76B0B54EB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A00FFCF6-D98C-4769-8F63-9D7DC09A1AA5}">
      <dgm:prSet phldrT="[Testo]"/>
      <dgm:spPr/>
      <dgm:t>
        <a:bodyPr/>
        <a:lstStyle/>
        <a:p>
          <a:r>
            <a:rPr lang="it-IT" dirty="0"/>
            <a:t>BUONE PRATICHE DI SOSTENIBILITA’</a:t>
          </a:r>
        </a:p>
      </dgm:t>
    </dgm:pt>
    <dgm:pt modelId="{B398EB78-D360-4CDA-BB97-08BB8E77A99D}" type="parTrans" cxnId="{88257A30-F49D-4EB4-9D2B-45DF8626ABE9}">
      <dgm:prSet/>
      <dgm:spPr/>
      <dgm:t>
        <a:bodyPr/>
        <a:lstStyle/>
        <a:p>
          <a:endParaRPr lang="it-IT"/>
        </a:p>
      </dgm:t>
    </dgm:pt>
    <dgm:pt modelId="{270E646A-E803-4851-812D-AA31D1C5AC5C}" type="sibTrans" cxnId="{88257A30-F49D-4EB4-9D2B-45DF8626ABE9}">
      <dgm:prSet/>
      <dgm:spPr/>
      <dgm:t>
        <a:bodyPr/>
        <a:lstStyle/>
        <a:p>
          <a:endParaRPr lang="it-IT"/>
        </a:p>
      </dgm:t>
    </dgm:pt>
    <dgm:pt modelId="{E4A4D656-2696-46A8-980C-EBC71A65EFA7}">
      <dgm:prSet phldrT="[Testo]"/>
      <dgm:spPr/>
      <dgm:t>
        <a:bodyPr/>
        <a:lstStyle/>
        <a:p>
          <a:r>
            <a:rPr lang="it-IT" dirty="0"/>
            <a:t>PARTECIPAZIONE, INNOVAZIONE</a:t>
          </a:r>
        </a:p>
      </dgm:t>
    </dgm:pt>
    <dgm:pt modelId="{560EDF38-ED00-4FE5-9832-219A76369CC2}" type="parTrans" cxnId="{E6B41659-1FDC-4021-8B4B-EE413B761633}">
      <dgm:prSet/>
      <dgm:spPr/>
      <dgm:t>
        <a:bodyPr/>
        <a:lstStyle/>
        <a:p>
          <a:endParaRPr lang="it-IT"/>
        </a:p>
      </dgm:t>
    </dgm:pt>
    <dgm:pt modelId="{9154E12B-53AC-4D1E-BA1C-A601C846AA4E}" type="sibTrans" cxnId="{E6B41659-1FDC-4021-8B4B-EE413B761633}">
      <dgm:prSet/>
      <dgm:spPr/>
      <dgm:t>
        <a:bodyPr/>
        <a:lstStyle/>
        <a:p>
          <a:endParaRPr lang="it-IT"/>
        </a:p>
      </dgm:t>
    </dgm:pt>
    <dgm:pt modelId="{58D45208-F829-45BF-BEFA-7924935347D5}">
      <dgm:prSet phldrT="[Testo]"/>
      <dgm:spPr/>
      <dgm:t>
        <a:bodyPr/>
        <a:lstStyle/>
        <a:p>
          <a:r>
            <a:rPr lang="it-IT" dirty="0"/>
            <a:t>COMUNICAZIONE’</a:t>
          </a:r>
        </a:p>
      </dgm:t>
    </dgm:pt>
    <dgm:pt modelId="{E707ACC1-63D6-4AA9-B7A1-80F9DF5FA5F0}" type="parTrans" cxnId="{6D205399-663E-4F1E-A93C-4F4C4FE065DF}">
      <dgm:prSet/>
      <dgm:spPr/>
      <dgm:t>
        <a:bodyPr/>
        <a:lstStyle/>
        <a:p>
          <a:endParaRPr lang="it-IT"/>
        </a:p>
      </dgm:t>
    </dgm:pt>
    <dgm:pt modelId="{602B0EE4-7820-4140-ACDC-4ED54B5E8574}" type="sibTrans" cxnId="{6D205399-663E-4F1E-A93C-4F4C4FE065DF}">
      <dgm:prSet/>
      <dgm:spPr/>
      <dgm:t>
        <a:bodyPr/>
        <a:lstStyle/>
        <a:p>
          <a:endParaRPr lang="it-IT"/>
        </a:p>
      </dgm:t>
    </dgm:pt>
    <dgm:pt modelId="{15688264-4DB6-499E-9928-FF8783968DDB}" type="pres">
      <dgm:prSet presAssocID="{F06027F7-9FE4-4692-B9AA-1CF76B0B54EB}" presName="arrowDiagram" presStyleCnt="0">
        <dgm:presLayoutVars>
          <dgm:chMax val="5"/>
          <dgm:dir/>
          <dgm:resizeHandles val="exact"/>
        </dgm:presLayoutVars>
      </dgm:prSet>
      <dgm:spPr/>
    </dgm:pt>
    <dgm:pt modelId="{69735C11-A5D6-47F8-9C68-1E52CB608123}" type="pres">
      <dgm:prSet presAssocID="{F06027F7-9FE4-4692-B9AA-1CF76B0B54EB}" presName="arrow" presStyleLbl="bgShp" presStyleIdx="0" presStyleCnt="1" custLinFactNeighborX="10631" custLinFactNeighborY="-10893"/>
      <dgm:spPr/>
    </dgm:pt>
    <dgm:pt modelId="{39C3D570-5646-45AA-BD82-1E0E9DD84468}" type="pres">
      <dgm:prSet presAssocID="{F06027F7-9FE4-4692-B9AA-1CF76B0B54EB}" presName="arrowDiagram3" presStyleCnt="0"/>
      <dgm:spPr/>
    </dgm:pt>
    <dgm:pt modelId="{AEBFB751-CE58-41F7-9528-9DA992759238}" type="pres">
      <dgm:prSet presAssocID="{A00FFCF6-D98C-4769-8F63-9D7DC09A1AA5}" presName="bullet3a" presStyleLbl="node1" presStyleIdx="0" presStyleCnt="3"/>
      <dgm:spPr/>
    </dgm:pt>
    <dgm:pt modelId="{FDA279A2-305C-458F-98AF-7EC040685EAD}" type="pres">
      <dgm:prSet presAssocID="{A00FFCF6-D98C-4769-8F63-9D7DC09A1AA5}" presName="textBox3a" presStyleLbl="revTx" presStyleIdx="0" presStyleCnt="3">
        <dgm:presLayoutVars>
          <dgm:bulletEnabled val="1"/>
        </dgm:presLayoutVars>
      </dgm:prSet>
      <dgm:spPr/>
    </dgm:pt>
    <dgm:pt modelId="{50007941-919D-4336-95B8-0BFA15A2686C}" type="pres">
      <dgm:prSet presAssocID="{E4A4D656-2696-46A8-980C-EBC71A65EFA7}" presName="bullet3b" presStyleLbl="node1" presStyleIdx="1" presStyleCnt="3"/>
      <dgm:spPr/>
    </dgm:pt>
    <dgm:pt modelId="{5A6F17E0-CA9F-4FF5-AAF9-4498ABB2144A}" type="pres">
      <dgm:prSet presAssocID="{E4A4D656-2696-46A8-980C-EBC71A65EFA7}" presName="textBox3b" presStyleLbl="revTx" presStyleIdx="1" presStyleCnt="3" custScaleX="129540" custScaleY="101010" custLinFactNeighborX="24351" custLinFactNeighborY="1166">
        <dgm:presLayoutVars>
          <dgm:bulletEnabled val="1"/>
        </dgm:presLayoutVars>
      </dgm:prSet>
      <dgm:spPr/>
    </dgm:pt>
    <dgm:pt modelId="{B1290FF8-6C5B-4BDA-953F-795205497150}" type="pres">
      <dgm:prSet presAssocID="{58D45208-F829-45BF-BEFA-7924935347D5}" presName="bullet3c" presStyleLbl="node1" presStyleIdx="2" presStyleCnt="3"/>
      <dgm:spPr/>
    </dgm:pt>
    <dgm:pt modelId="{90BFCB3D-AFD5-46B6-BFAC-F201AA4EFDA0}" type="pres">
      <dgm:prSet presAssocID="{58D45208-F829-45BF-BEFA-7924935347D5}" presName="textBox3c" presStyleLbl="revTx" presStyleIdx="2" presStyleCnt="3">
        <dgm:presLayoutVars>
          <dgm:bulletEnabled val="1"/>
        </dgm:presLayoutVars>
      </dgm:prSet>
      <dgm:spPr/>
    </dgm:pt>
  </dgm:ptLst>
  <dgm:cxnLst>
    <dgm:cxn modelId="{88257A30-F49D-4EB4-9D2B-45DF8626ABE9}" srcId="{F06027F7-9FE4-4692-B9AA-1CF76B0B54EB}" destId="{A00FFCF6-D98C-4769-8F63-9D7DC09A1AA5}" srcOrd="0" destOrd="0" parTransId="{B398EB78-D360-4CDA-BB97-08BB8E77A99D}" sibTransId="{270E646A-E803-4851-812D-AA31D1C5AC5C}"/>
    <dgm:cxn modelId="{E6B41659-1FDC-4021-8B4B-EE413B761633}" srcId="{F06027F7-9FE4-4692-B9AA-1CF76B0B54EB}" destId="{E4A4D656-2696-46A8-980C-EBC71A65EFA7}" srcOrd="1" destOrd="0" parTransId="{560EDF38-ED00-4FE5-9832-219A76369CC2}" sibTransId="{9154E12B-53AC-4D1E-BA1C-A601C846AA4E}"/>
    <dgm:cxn modelId="{80FBFF85-4A9D-4BC3-B8E9-AD028F013ED1}" type="presOf" srcId="{F06027F7-9FE4-4692-B9AA-1CF76B0B54EB}" destId="{15688264-4DB6-499E-9928-FF8783968DDB}" srcOrd="0" destOrd="0" presId="urn:microsoft.com/office/officeart/2005/8/layout/arrow2"/>
    <dgm:cxn modelId="{6D205399-663E-4F1E-A93C-4F4C4FE065DF}" srcId="{F06027F7-9FE4-4692-B9AA-1CF76B0B54EB}" destId="{58D45208-F829-45BF-BEFA-7924935347D5}" srcOrd="2" destOrd="0" parTransId="{E707ACC1-63D6-4AA9-B7A1-80F9DF5FA5F0}" sibTransId="{602B0EE4-7820-4140-ACDC-4ED54B5E8574}"/>
    <dgm:cxn modelId="{4AC2E39B-4338-40BC-B149-249333083056}" type="presOf" srcId="{A00FFCF6-D98C-4769-8F63-9D7DC09A1AA5}" destId="{FDA279A2-305C-458F-98AF-7EC040685EAD}" srcOrd="0" destOrd="0" presId="urn:microsoft.com/office/officeart/2005/8/layout/arrow2"/>
    <dgm:cxn modelId="{0977B4E6-16BC-4F6B-B68F-0B5912A1F48D}" type="presOf" srcId="{58D45208-F829-45BF-BEFA-7924935347D5}" destId="{90BFCB3D-AFD5-46B6-BFAC-F201AA4EFDA0}" srcOrd="0" destOrd="0" presId="urn:microsoft.com/office/officeart/2005/8/layout/arrow2"/>
    <dgm:cxn modelId="{60509DEF-2B95-4E1D-B073-ACCB42424805}" type="presOf" srcId="{E4A4D656-2696-46A8-980C-EBC71A65EFA7}" destId="{5A6F17E0-CA9F-4FF5-AAF9-4498ABB2144A}" srcOrd="0" destOrd="0" presId="urn:microsoft.com/office/officeart/2005/8/layout/arrow2"/>
    <dgm:cxn modelId="{32684D9C-980B-4ABA-834D-E00E79D13694}" type="presParOf" srcId="{15688264-4DB6-499E-9928-FF8783968DDB}" destId="{69735C11-A5D6-47F8-9C68-1E52CB608123}" srcOrd="0" destOrd="0" presId="urn:microsoft.com/office/officeart/2005/8/layout/arrow2"/>
    <dgm:cxn modelId="{CCB87A56-9993-4535-9CAD-7FB9C80CB149}" type="presParOf" srcId="{15688264-4DB6-499E-9928-FF8783968DDB}" destId="{39C3D570-5646-45AA-BD82-1E0E9DD84468}" srcOrd="1" destOrd="0" presId="urn:microsoft.com/office/officeart/2005/8/layout/arrow2"/>
    <dgm:cxn modelId="{2C75003E-39FD-4E82-88A6-368B8DE04809}" type="presParOf" srcId="{39C3D570-5646-45AA-BD82-1E0E9DD84468}" destId="{AEBFB751-CE58-41F7-9528-9DA992759238}" srcOrd="0" destOrd="0" presId="urn:microsoft.com/office/officeart/2005/8/layout/arrow2"/>
    <dgm:cxn modelId="{211E0640-302B-4E24-8C30-7A6874B7E752}" type="presParOf" srcId="{39C3D570-5646-45AA-BD82-1E0E9DD84468}" destId="{FDA279A2-305C-458F-98AF-7EC040685EAD}" srcOrd="1" destOrd="0" presId="urn:microsoft.com/office/officeart/2005/8/layout/arrow2"/>
    <dgm:cxn modelId="{73744549-1F7C-4D92-8D38-550AFD63683E}" type="presParOf" srcId="{39C3D570-5646-45AA-BD82-1E0E9DD84468}" destId="{50007941-919D-4336-95B8-0BFA15A2686C}" srcOrd="2" destOrd="0" presId="urn:microsoft.com/office/officeart/2005/8/layout/arrow2"/>
    <dgm:cxn modelId="{7972F24F-179F-4E89-9DFC-B6363DF6DE77}" type="presParOf" srcId="{39C3D570-5646-45AA-BD82-1E0E9DD84468}" destId="{5A6F17E0-CA9F-4FF5-AAF9-4498ABB2144A}" srcOrd="3" destOrd="0" presId="urn:microsoft.com/office/officeart/2005/8/layout/arrow2"/>
    <dgm:cxn modelId="{3A60903D-EB96-4E43-8D37-6018525CA6BA}" type="presParOf" srcId="{39C3D570-5646-45AA-BD82-1E0E9DD84468}" destId="{B1290FF8-6C5B-4BDA-953F-795205497150}" srcOrd="4" destOrd="0" presId="urn:microsoft.com/office/officeart/2005/8/layout/arrow2"/>
    <dgm:cxn modelId="{DA5715AC-78A7-49E6-B5E0-8256B74BE4D7}" type="presParOf" srcId="{39C3D570-5646-45AA-BD82-1E0E9DD84468}" destId="{90BFCB3D-AFD5-46B6-BFAC-F201AA4EFDA0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735C11-A5D6-47F8-9C68-1E52CB608123}">
      <dsp:nvSpPr>
        <dsp:cNvPr id="0" name=""/>
        <dsp:cNvSpPr/>
      </dsp:nvSpPr>
      <dsp:spPr>
        <a:xfrm>
          <a:off x="0" y="0"/>
          <a:ext cx="6096000" cy="381000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BFB751-CE58-41F7-9528-9DA992759238}">
      <dsp:nvSpPr>
        <dsp:cNvPr id="0" name=""/>
        <dsp:cNvSpPr/>
      </dsp:nvSpPr>
      <dsp:spPr>
        <a:xfrm>
          <a:off x="774192" y="2751428"/>
          <a:ext cx="158496" cy="1584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A279A2-305C-458F-98AF-7EC040685EAD}">
      <dsp:nvSpPr>
        <dsp:cNvPr id="0" name=""/>
        <dsp:cNvSpPr/>
      </dsp:nvSpPr>
      <dsp:spPr>
        <a:xfrm>
          <a:off x="853440" y="2830676"/>
          <a:ext cx="1420368" cy="1101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984" tIns="0" rIns="0" bIns="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/>
            <a:t>BUONE PRATICHE DI SOSTENIBILITA’</a:t>
          </a:r>
        </a:p>
      </dsp:txBody>
      <dsp:txXfrm>
        <a:off x="853440" y="2830676"/>
        <a:ext cx="1420368" cy="1101090"/>
      </dsp:txXfrm>
    </dsp:sp>
    <dsp:sp modelId="{50007941-919D-4336-95B8-0BFA15A2686C}">
      <dsp:nvSpPr>
        <dsp:cNvPr id="0" name=""/>
        <dsp:cNvSpPr/>
      </dsp:nvSpPr>
      <dsp:spPr>
        <a:xfrm>
          <a:off x="2173224" y="1715870"/>
          <a:ext cx="286512" cy="2865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6F17E0-CA9F-4FF5-AAF9-4498ABB2144A}">
      <dsp:nvSpPr>
        <dsp:cNvPr id="0" name=""/>
        <dsp:cNvSpPr/>
      </dsp:nvSpPr>
      <dsp:spPr>
        <a:xfrm>
          <a:off x="2456653" y="1872826"/>
          <a:ext cx="1895222" cy="20935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1817" tIns="0" rIns="0" bIns="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/>
            <a:t>PARTECIPAZIONE, INNOVAZIONE</a:t>
          </a:r>
        </a:p>
      </dsp:txBody>
      <dsp:txXfrm>
        <a:off x="2456653" y="1872826"/>
        <a:ext cx="1895222" cy="2093573"/>
      </dsp:txXfrm>
    </dsp:sp>
    <dsp:sp modelId="{B1290FF8-6C5B-4BDA-953F-795205497150}">
      <dsp:nvSpPr>
        <dsp:cNvPr id="0" name=""/>
        <dsp:cNvSpPr/>
      </dsp:nvSpPr>
      <dsp:spPr>
        <a:xfrm>
          <a:off x="3855720" y="1085696"/>
          <a:ext cx="396240" cy="3962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BFCB3D-AFD5-46B6-BFAC-F201AA4EFDA0}">
      <dsp:nvSpPr>
        <dsp:cNvPr id="0" name=""/>
        <dsp:cNvSpPr/>
      </dsp:nvSpPr>
      <dsp:spPr>
        <a:xfrm>
          <a:off x="4053840" y="1283816"/>
          <a:ext cx="1463040" cy="2647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959" tIns="0" rIns="0" bIns="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/>
            <a:t>COMUNICAZIONE’</a:t>
          </a:r>
        </a:p>
      </dsp:txBody>
      <dsp:txXfrm>
        <a:off x="4053840" y="1283816"/>
        <a:ext cx="1463040" cy="26479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549395-E77C-49A8-B53F-5FDD284F81A7}" type="datetimeFigureOut">
              <a:rPr lang="it-IT" smtClean="0"/>
              <a:t>20/10/19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BF07A0-9504-4B80-8E5D-3F07DEB55B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131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3B612-F593-4CF5-88E8-3DDA16A01707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6307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2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2E878-F21C-4F7E-B08F-5FC0E71EEBD6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2962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4D98DC-499C-4458-B1D2-F95AE84D5033}" type="slidenum">
              <a:rPr lang="it-IT" smtClean="0"/>
              <a:pPr>
                <a:defRPr/>
              </a:pPr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0156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2E878-F21C-4F7E-B08F-5FC0E71EEBD6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12494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2E878-F21C-4F7E-B08F-5FC0E71EEBD6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99469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2E878-F21C-4F7E-B08F-5FC0E71EEBD6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6455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EB9D-E6AB-4362-9775-9B4E5C7CFA77}" type="datetimeFigureOut">
              <a:rPr lang="it-IT" smtClean="0"/>
              <a:t>20/10/19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39CF-85CA-4C2D-84BB-EFC0C34D7A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9410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EB9D-E6AB-4362-9775-9B4E5C7CFA77}" type="datetimeFigureOut">
              <a:rPr lang="it-IT" smtClean="0"/>
              <a:t>20/10/19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39CF-85CA-4C2D-84BB-EFC0C34D7A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1628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EB9D-E6AB-4362-9775-9B4E5C7CFA77}" type="datetimeFigureOut">
              <a:rPr lang="it-IT" smtClean="0"/>
              <a:t>20/10/19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39CF-85CA-4C2D-84BB-EFC0C34D7A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2139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EB9D-E6AB-4362-9775-9B4E5C7CFA77}" type="datetimeFigureOut">
              <a:rPr lang="it-IT" smtClean="0"/>
              <a:t>20/10/19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39CF-85CA-4C2D-84BB-EFC0C34D7A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2266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EB9D-E6AB-4362-9775-9B4E5C7CFA77}" type="datetimeFigureOut">
              <a:rPr lang="it-IT" smtClean="0"/>
              <a:t>20/10/19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39CF-85CA-4C2D-84BB-EFC0C34D7A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7892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EB9D-E6AB-4362-9775-9B4E5C7CFA77}" type="datetimeFigureOut">
              <a:rPr lang="it-IT" smtClean="0"/>
              <a:t>20/10/19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39CF-85CA-4C2D-84BB-EFC0C34D7A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0821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EB9D-E6AB-4362-9775-9B4E5C7CFA77}" type="datetimeFigureOut">
              <a:rPr lang="it-IT" smtClean="0"/>
              <a:t>20/10/19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39CF-85CA-4C2D-84BB-EFC0C34D7A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5540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EB9D-E6AB-4362-9775-9B4E5C7CFA77}" type="datetimeFigureOut">
              <a:rPr lang="it-IT" smtClean="0"/>
              <a:t>20/10/19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39CF-85CA-4C2D-84BB-EFC0C34D7A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3152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EB9D-E6AB-4362-9775-9B4E5C7CFA77}" type="datetimeFigureOut">
              <a:rPr lang="it-IT" smtClean="0"/>
              <a:t>20/10/19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39CF-85CA-4C2D-84BB-EFC0C34D7A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6883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EB9D-E6AB-4362-9775-9B4E5C7CFA77}" type="datetimeFigureOut">
              <a:rPr lang="it-IT" smtClean="0"/>
              <a:t>20/10/19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39CF-85CA-4C2D-84BB-EFC0C34D7A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1938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EB9D-E6AB-4362-9775-9B4E5C7CFA77}" type="datetimeFigureOut">
              <a:rPr lang="it-IT" smtClean="0"/>
              <a:t>20/10/19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39CF-85CA-4C2D-84BB-EFC0C34D7A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7811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6EB9D-E6AB-4362-9775-9B4E5C7CFA77}" type="datetimeFigureOut">
              <a:rPr lang="it-IT" smtClean="0"/>
              <a:t>20/10/19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039CF-85CA-4C2D-84BB-EFC0C34D7A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4991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openxmlformats.org/officeDocument/2006/relationships/image" Target="../media/image6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5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kNkK1XC1bxs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5.png"/><Relationship Id="rId7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4040" y="2852936"/>
            <a:ext cx="8856984" cy="3312368"/>
          </a:xfrm>
        </p:spPr>
        <p:txBody>
          <a:bodyPr>
            <a:normAutofit/>
          </a:bodyPr>
          <a:lstStyle/>
          <a:p>
            <a:r>
              <a:rPr lang="it-IT" b="1" dirty="0"/>
              <a:t>La CRESCITA</a:t>
            </a:r>
          </a:p>
          <a:p>
            <a:r>
              <a:rPr lang="it-IT" b="1" dirty="0"/>
              <a:t>Come misurare e comunicare in modo partecipato il ‘buono, il bello ed il ben fatto’ con il</a:t>
            </a:r>
          </a:p>
          <a:p>
            <a:r>
              <a:rPr lang="it-IT" b="1" dirty="0"/>
              <a:t>modello LICET®</a:t>
            </a:r>
            <a:endParaRPr lang="it-IT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66834"/>
            <a:ext cx="3557448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0554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9"/>
            <a:ext cx="8784976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3212976"/>
            <a:ext cx="8782050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8306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87663" y="702378"/>
            <a:ext cx="9144000" cy="7544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it-IT" altLang="it-IT" sz="4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Comunica: meglio!</a:t>
            </a:r>
          </a:p>
        </p:txBody>
      </p:sp>
      <p:pic>
        <p:nvPicPr>
          <p:cNvPr id="10" name="Picture 4" descr="C:\Users\Valeria\Desktop\LdA_sli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394" y="1596326"/>
            <a:ext cx="3629213" cy="342151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8317" y="1456841"/>
            <a:ext cx="2659077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1500" dirty="0">
                <a:latin typeface="Century Gothic" panose="020B0502020202020204" pitchFamily="34" charset="0"/>
              </a:rPr>
              <a:t>Abbiamo infatti rilevato l’esigenza diffusa di poter </a:t>
            </a:r>
            <a:r>
              <a:rPr lang="it-IT" sz="1500" b="1" dirty="0">
                <a:latin typeface="Century Gothic" panose="020B0502020202020204" pitchFamily="34" charset="0"/>
              </a:rPr>
              <a:t>comunicare in modo </a:t>
            </a:r>
            <a:r>
              <a:rPr lang="it-IT" sz="15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chiaro</a:t>
            </a:r>
            <a:r>
              <a:rPr lang="it-IT" sz="1500" b="1" dirty="0">
                <a:latin typeface="Century Gothic" panose="020B0502020202020204" pitchFamily="34" charset="0"/>
              </a:rPr>
              <a:t> e </a:t>
            </a:r>
            <a:r>
              <a:rPr lang="it-IT" sz="15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immediato</a:t>
            </a:r>
            <a:r>
              <a:rPr lang="it-IT" sz="1500" b="1" dirty="0">
                <a:latin typeface="Century Gothic" panose="020B0502020202020204" pitchFamily="34" charset="0"/>
              </a:rPr>
              <a:t> il vostro </a:t>
            </a:r>
            <a:r>
              <a:rPr lang="it-IT" sz="15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impegno</a:t>
            </a:r>
            <a:r>
              <a:rPr lang="it-IT" sz="1500" b="1" dirty="0">
                <a:latin typeface="Century Gothic" panose="020B0502020202020204" pitchFamily="34" charset="0"/>
              </a:rPr>
              <a:t> e potenzialità di crescita</a:t>
            </a:r>
            <a:r>
              <a:rPr lang="it-IT" sz="1500" dirty="0">
                <a:latin typeface="Century Gothic" panose="020B0502020202020204" pitchFamily="34" charset="0"/>
              </a:rPr>
              <a:t>. </a:t>
            </a:r>
          </a:p>
          <a:p>
            <a:pPr>
              <a:spcAft>
                <a:spcPts val="600"/>
              </a:spcAft>
            </a:pPr>
            <a:r>
              <a:rPr lang="it-IT" sz="1500" dirty="0">
                <a:latin typeface="Century Gothic" panose="020B0502020202020204" pitchFamily="34" charset="0"/>
              </a:rPr>
              <a:t>Per questo, alla base del modello LICET® vi è l’innovativa </a:t>
            </a:r>
            <a:r>
              <a:rPr lang="it-IT" sz="1500" b="1" dirty="0">
                <a:latin typeface="Century Gothic" panose="020B0502020202020204" pitchFamily="34" charset="0"/>
              </a:rPr>
              <a:t>SMART LABEL</a:t>
            </a:r>
            <a:r>
              <a:rPr lang="it-IT" sz="1500" dirty="0">
                <a:latin typeface="Century Gothic" panose="020B0502020202020204" pitchFamily="34" charset="0"/>
              </a:rPr>
              <a:t>, ovvero una dichiarazione </a:t>
            </a:r>
            <a:r>
              <a:rPr lang="it-IT" sz="15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trasparente e dinamica</a:t>
            </a:r>
            <a:r>
              <a:rPr lang="it-IT" sz="1500" b="1" dirty="0">
                <a:latin typeface="Century Gothic" panose="020B0502020202020204" pitchFamily="34" charset="0"/>
              </a:rPr>
              <a:t>, </a:t>
            </a:r>
            <a:r>
              <a:rPr lang="it-IT" sz="1500" dirty="0">
                <a:latin typeface="Century Gothic" panose="020B0502020202020204" pitchFamily="34" charset="0"/>
              </a:rPr>
              <a:t>che esprime con parole e grafici il valore delle scelte fatte, accompagnando, come un album di fotografie, la tua crescita. </a:t>
            </a:r>
          </a:p>
          <a:p>
            <a:pPr>
              <a:spcAft>
                <a:spcPts val="600"/>
              </a:spcAft>
            </a:pPr>
            <a:r>
              <a:rPr lang="it-IT" sz="1500" dirty="0">
                <a:latin typeface="Century Gothic" panose="020B0502020202020204" pitchFamily="34" charset="0"/>
              </a:rPr>
              <a:t>In questo modo, potrete </a:t>
            </a:r>
            <a:r>
              <a:rPr lang="it-IT" sz="1500" dirty="0">
                <a:solidFill>
                  <a:srgbClr val="0070C0"/>
                </a:solidFill>
                <a:latin typeface="Century Gothic" panose="020B0502020202020204" pitchFamily="34" charset="0"/>
              </a:rPr>
              <a:t>raccontare</a:t>
            </a:r>
            <a:r>
              <a:rPr lang="it-IT" sz="1500" dirty="0">
                <a:latin typeface="Century Gothic" panose="020B0502020202020204" pitchFamily="34" charset="0"/>
              </a:rPr>
              <a:t> il vostro impegno con chiarezza e trasparenza.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07914" y="1596326"/>
            <a:ext cx="2659077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1500" dirty="0">
                <a:latin typeface="Century Gothic" panose="020B0502020202020204" pitchFamily="34" charset="0"/>
              </a:rPr>
              <a:t>La SMART LABEL è ottenuta con il supporto di un </a:t>
            </a:r>
            <a:r>
              <a:rPr lang="it-IT" sz="1500" b="1" dirty="0">
                <a:latin typeface="Century Gothic" panose="020B0502020202020204" pitchFamily="34" charset="0"/>
              </a:rPr>
              <a:t>COACH</a:t>
            </a:r>
            <a:r>
              <a:rPr lang="it-IT" sz="1500" dirty="0">
                <a:latin typeface="Century Gothic" panose="020B0502020202020204" pitchFamily="34" charset="0"/>
              </a:rPr>
              <a:t> che, oltre a validare la misurazione, vi aiuta a esprimere meglio i vostri punti di forza, a garantire che la vostra comunicazione e presentazione sia efficace, trasparente, LICET®!</a:t>
            </a:r>
          </a:p>
        </p:txBody>
      </p:sp>
    </p:spTree>
    <p:extLst>
      <p:ext uri="{BB962C8B-B14F-4D97-AF65-F5344CB8AC3E}">
        <p14:creationId xmlns:p14="http://schemas.microsoft.com/office/powerpoint/2010/main" val="280883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7343"/>
            <a:ext cx="8820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Vantaggio per le Aziende</a:t>
            </a:r>
          </a:p>
        </p:txBody>
      </p:sp>
      <p:sp>
        <p:nvSpPr>
          <p:cNvPr id="3" name="Rectangle 2"/>
          <p:cNvSpPr/>
          <p:nvPr/>
        </p:nvSpPr>
        <p:spPr>
          <a:xfrm>
            <a:off x="41492" y="799990"/>
            <a:ext cx="2660555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Aziende legate al territorio ed alle sue caratteristiche</a:t>
            </a:r>
            <a:r>
              <a:rPr lang="it-IT" sz="1600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it-IT" sz="1600" dirty="0">
                <a:latin typeface="Century Gothic" panose="020B0502020202020204" pitchFamily="34" charset="0"/>
              </a:rPr>
              <a:t>-  come le imprese </a:t>
            </a:r>
            <a:r>
              <a:rPr lang="it-IT" sz="1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artigiane</a:t>
            </a:r>
            <a:r>
              <a:rPr lang="it-IT" sz="1600" b="1" dirty="0">
                <a:latin typeface="Century Gothic" panose="020B0502020202020204" pitchFamily="34" charset="0"/>
              </a:rPr>
              <a:t>, </a:t>
            </a:r>
            <a:r>
              <a:rPr lang="it-IT" sz="1600" dirty="0">
                <a:latin typeface="Century Gothic" panose="020B0502020202020204" pitchFamily="34" charset="0"/>
              </a:rPr>
              <a:t>LICET® enfatizza il </a:t>
            </a:r>
            <a:r>
              <a:rPr lang="it-IT" sz="1600" dirty="0">
                <a:solidFill>
                  <a:srgbClr val="0070C0"/>
                </a:solidFill>
                <a:latin typeface="Century Gothic" panose="020B0502020202020204" pitchFamily="34" charset="0"/>
              </a:rPr>
              <a:t>“Made in”</a:t>
            </a:r>
            <a:r>
              <a:rPr lang="it-IT" sz="1600" dirty="0">
                <a:latin typeface="Century Gothic" panose="020B0502020202020204" pitchFamily="34" charset="0"/>
              </a:rPr>
              <a:t>, il legame tra creazione di ricchezza e ricadute positive sulle comunità locali e mostra che quando cresce l’una, cresce anche l’altra. O le imprese </a:t>
            </a:r>
            <a:r>
              <a:rPr lang="it-IT" sz="1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agro-alimentari</a:t>
            </a:r>
            <a:r>
              <a:rPr lang="it-IT" sz="1600" b="1" dirty="0">
                <a:latin typeface="Century Gothic" panose="020B0502020202020204" pitchFamily="34" charset="0"/>
              </a:rPr>
              <a:t>,</a:t>
            </a:r>
            <a:r>
              <a:rPr lang="it-IT" sz="1600" dirty="0">
                <a:latin typeface="Century Gothic" panose="020B0502020202020204" pitchFamily="34" charset="0"/>
              </a:rPr>
              <a:t> ad esempio, possono usare </a:t>
            </a:r>
            <a:r>
              <a:rPr lang="it-IT" sz="1600" dirty="0">
                <a:solidFill>
                  <a:srgbClr val="0070C0"/>
                </a:solidFill>
                <a:latin typeface="Century Gothic" panose="020B0502020202020204" pitchFamily="34" charset="0"/>
              </a:rPr>
              <a:t>il forte legame con il territorio</a:t>
            </a:r>
            <a:r>
              <a:rPr lang="it-IT" sz="1600" dirty="0">
                <a:latin typeface="Century Gothic" panose="020B0502020202020204" pitchFamily="34" charset="0"/>
              </a:rPr>
              <a:t>, si pensi ai KM0, dimostrando di essere attenti alle risorse e alla catena BREVE. </a:t>
            </a:r>
          </a:p>
        </p:txBody>
      </p:sp>
      <p:sp>
        <p:nvSpPr>
          <p:cNvPr id="6" name="Rectangle 5"/>
          <p:cNvSpPr/>
          <p:nvPr/>
        </p:nvSpPr>
        <p:spPr>
          <a:xfrm>
            <a:off x="5906145" y="799990"/>
            <a:ext cx="303666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Aziende multinazionali </a:t>
            </a:r>
            <a:r>
              <a:rPr lang="it-IT" sz="1600" dirty="0">
                <a:latin typeface="Century Gothic" panose="020B0502020202020204" pitchFamily="34" charset="0"/>
              </a:rPr>
              <a:t>– coloro che devono prestare più attenzione al bilancio tra le esternalità negative e positive dell’attività economica, perché operano su mercati diversi, dove generano ricchezza  a volte senza impatto a livello locale. </a:t>
            </a:r>
            <a:br>
              <a:rPr lang="it-IT" sz="1600" dirty="0">
                <a:latin typeface="Century Gothic" panose="020B0502020202020204" pitchFamily="34" charset="0"/>
              </a:rPr>
            </a:br>
            <a:r>
              <a:rPr lang="it-IT" sz="1600" b="1" dirty="0">
                <a:latin typeface="Century Gothic" panose="020B0502020202020204" pitchFamily="34" charset="0"/>
              </a:rPr>
              <a:t>LICET® le aiuta a essere più consapevoli dei propri impatti e attuare interventi migliorativi in collaborazione con altri attori del territorio </a:t>
            </a:r>
            <a:r>
              <a:rPr lang="it-IT" sz="1600" dirty="0">
                <a:latin typeface="Century Gothic" panose="020B0502020202020204" pitchFamily="34" charset="0"/>
              </a:rPr>
              <a:t>e a essere omogenei nelle azioni sui diversi territori e mercati. </a:t>
            </a:r>
          </a:p>
        </p:txBody>
      </p:sp>
      <p:sp>
        <p:nvSpPr>
          <p:cNvPr id="7" name="Rectangle 6"/>
          <p:cNvSpPr/>
          <p:nvPr/>
        </p:nvSpPr>
        <p:spPr>
          <a:xfrm>
            <a:off x="2914327" y="786298"/>
            <a:ext cx="299181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Aziende legate dal tipo di prodotto </a:t>
            </a:r>
            <a:r>
              <a:rPr lang="it-IT" sz="1600" dirty="0">
                <a:latin typeface="Century Gothic" panose="020B0502020202020204" pitchFamily="34" charset="0"/>
              </a:rPr>
              <a:t>– i </a:t>
            </a:r>
            <a:r>
              <a:rPr lang="it-IT" sz="1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distretti</a:t>
            </a:r>
            <a:r>
              <a:rPr lang="it-IT" sz="1600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it-IT" sz="1600" dirty="0">
                <a:latin typeface="Century Gothic" panose="020B0502020202020204" pitchFamily="34" charset="0"/>
              </a:rPr>
              <a:t>e le </a:t>
            </a:r>
            <a:r>
              <a:rPr lang="it-IT" sz="1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filiere</a:t>
            </a:r>
            <a:r>
              <a:rPr lang="it-IT" sz="1600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it-IT" sz="1600" dirty="0">
                <a:latin typeface="Century Gothic" panose="020B0502020202020204" pitchFamily="34" charset="0"/>
              </a:rPr>
              <a:t>che condividono gli stessi saperi, grazie alla vicinanza geografica. LICET® aiuta queste aziende attraverso il concetto di </a:t>
            </a:r>
            <a:r>
              <a:rPr lang="it-IT" sz="1600" b="1" dirty="0">
                <a:latin typeface="Century Gothic" panose="020B0502020202020204" pitchFamily="34" charset="0"/>
              </a:rPr>
              <a:t>fiducia</a:t>
            </a:r>
            <a:r>
              <a:rPr lang="it-IT" sz="1600" dirty="0">
                <a:latin typeface="Century Gothic" panose="020B0502020202020204" pitchFamily="34" charset="0"/>
              </a:rPr>
              <a:t>. La </a:t>
            </a:r>
            <a:r>
              <a:rPr lang="it-IT" sz="1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rete</a:t>
            </a:r>
            <a:r>
              <a:rPr lang="it-IT" sz="1600" b="1" dirty="0">
                <a:latin typeface="Century Gothic" panose="020B0502020202020204" pitchFamily="34" charset="0"/>
              </a:rPr>
              <a:t> </a:t>
            </a:r>
            <a:r>
              <a:rPr lang="it-IT" sz="1600" dirty="0">
                <a:latin typeface="Century Gothic" panose="020B0502020202020204" pitchFamily="34" charset="0"/>
              </a:rPr>
              <a:t>di relazioni a lungo raggio compresa la comunità, anche quelle distanti. Puntando l’attenzione sulla  </a:t>
            </a:r>
            <a:r>
              <a:rPr lang="it-IT" sz="1600" dirty="0">
                <a:solidFill>
                  <a:srgbClr val="0070C0"/>
                </a:solidFill>
                <a:latin typeface="Century Gothic" panose="020B0502020202020204" pitchFamily="34" charset="0"/>
              </a:rPr>
              <a:t>comunità</a:t>
            </a:r>
            <a:r>
              <a:rPr lang="it-IT" sz="1600" dirty="0">
                <a:latin typeface="Century Gothic" panose="020B0502020202020204" pitchFamily="34" charset="0"/>
              </a:rPr>
              <a:t> si ha un ritorno economico ma anche maggiore visibilità commerciale</a:t>
            </a:r>
          </a:p>
        </p:txBody>
      </p:sp>
    </p:spTree>
    <p:extLst>
      <p:ext uri="{BB962C8B-B14F-4D97-AF65-F5344CB8AC3E}">
        <p14:creationId xmlns:p14="http://schemas.microsoft.com/office/powerpoint/2010/main" val="115401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65" y="219586"/>
            <a:ext cx="87025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0070C0"/>
                </a:solidFill>
                <a:latin typeface="Century Gothic" panose="020B0502020202020204" pitchFamily="34" charset="0"/>
                <a:ea typeface="+mj-ea"/>
                <a:cs typeface="+mj-cs"/>
              </a:rPr>
              <a:t>Vantaggio per i professionisti</a:t>
            </a:r>
          </a:p>
        </p:txBody>
      </p:sp>
      <p:sp>
        <p:nvSpPr>
          <p:cNvPr id="3" name="Rectangle 2"/>
          <p:cNvSpPr/>
          <p:nvPr/>
        </p:nvSpPr>
        <p:spPr>
          <a:xfrm>
            <a:off x="112818" y="927472"/>
            <a:ext cx="2660555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1600" dirty="0">
                <a:latin typeface="Century Gothic" panose="020B0502020202020204" pitchFamily="34" charset="0"/>
              </a:rPr>
              <a:t>Un libero </a:t>
            </a:r>
            <a:r>
              <a:rPr lang="it-IT" sz="1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professionista</a:t>
            </a:r>
            <a:r>
              <a:rPr lang="it-IT" sz="1600" b="1" dirty="0">
                <a:latin typeface="Century Gothic" panose="020B0502020202020204" pitchFamily="34" charset="0"/>
              </a:rPr>
              <a:t>, </a:t>
            </a:r>
            <a:r>
              <a:rPr lang="it-IT" sz="1600" dirty="0">
                <a:latin typeface="Century Gothic" panose="020B0502020202020204" pitchFamily="34" charset="0"/>
              </a:rPr>
              <a:t>un free lance o una </a:t>
            </a:r>
            <a:r>
              <a:rPr lang="it-IT" sz="1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ditta individuale </a:t>
            </a:r>
            <a:r>
              <a:rPr lang="it-IT" sz="1600" dirty="0">
                <a:latin typeface="Century Gothic" panose="020B0502020202020204" pitchFamily="34" charset="0"/>
              </a:rPr>
              <a:t>inseriti nel network hanno la possibilità di sfruttare le sinergie del gruppo, senza preoccuparsi di come presentarsi. </a:t>
            </a:r>
          </a:p>
          <a:p>
            <a:pPr marL="268288">
              <a:spcAft>
                <a:spcPts val="600"/>
              </a:spcAft>
              <a:tabLst>
                <a:tab pos="268288" algn="l"/>
              </a:tabLst>
            </a:pPr>
            <a:r>
              <a:rPr lang="it-IT" sz="1600" dirty="0">
                <a:latin typeface="Century Gothic" panose="020B0502020202020204" pitchFamily="34" charset="0"/>
              </a:rPr>
              <a:t>LICET® fa li aiuta risaltando il </a:t>
            </a:r>
            <a:r>
              <a:rPr lang="it-IT" sz="1600" dirty="0">
                <a:solidFill>
                  <a:srgbClr val="0070C0"/>
                </a:solidFill>
                <a:latin typeface="Century Gothic" panose="020B0502020202020204" pitchFamily="34" charset="0"/>
              </a:rPr>
              <a:t>LORO</a:t>
            </a:r>
            <a:r>
              <a:rPr lang="it-IT" sz="1600" dirty="0">
                <a:latin typeface="Century Gothic" panose="020B0502020202020204" pitchFamily="34" charset="0"/>
              </a:rPr>
              <a:t> </a:t>
            </a:r>
            <a:r>
              <a:rPr lang="it-IT" sz="1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talento e professionalità </a:t>
            </a:r>
            <a:r>
              <a:rPr lang="it-IT" sz="1600" dirty="0">
                <a:latin typeface="Century Gothic" panose="020B0502020202020204" pitchFamily="34" charset="0"/>
              </a:rPr>
              <a:t>in modo chiaro e trasparente. </a:t>
            </a:r>
          </a:p>
        </p:txBody>
      </p:sp>
      <p:pic>
        <p:nvPicPr>
          <p:cNvPr id="5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6713" y="6358692"/>
            <a:ext cx="997287" cy="4881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2966869" y="978931"/>
            <a:ext cx="299181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Sei un imprenditore </a:t>
            </a:r>
            <a:r>
              <a:rPr lang="it-IT" sz="1600" dirty="0">
                <a:latin typeface="Century Gothic" panose="020B0502020202020204" pitchFamily="34" charset="0"/>
              </a:rPr>
              <a:t>agli inizi e cerchi </a:t>
            </a:r>
            <a:r>
              <a:rPr lang="it-IT" sz="1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collaboratori</a:t>
            </a:r>
            <a:r>
              <a:rPr lang="it-IT" sz="1600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it-IT" sz="1600" dirty="0">
                <a:latin typeface="Century Gothic" panose="020B0502020202020204" pitchFamily="34" charset="0"/>
              </a:rPr>
              <a:t>che condividano la tua visione? </a:t>
            </a:r>
          </a:p>
          <a:p>
            <a:pPr marL="268288"/>
            <a:r>
              <a:rPr lang="it-IT" sz="1600" dirty="0">
                <a:latin typeface="Century Gothic" panose="020B0502020202020204" pitchFamily="34" charset="0"/>
              </a:rPr>
              <a:t>LICET® da </a:t>
            </a:r>
            <a:r>
              <a:rPr lang="it-IT" sz="1600" dirty="0">
                <a:solidFill>
                  <a:srgbClr val="0070C0"/>
                </a:solidFill>
                <a:latin typeface="Century Gothic" panose="020B0502020202020204" pitchFamily="34" charset="0"/>
              </a:rPr>
              <a:t>credibilità</a:t>
            </a:r>
            <a:r>
              <a:rPr lang="it-IT" sz="1600" dirty="0">
                <a:latin typeface="Century Gothic" panose="020B0502020202020204" pitchFamily="34" charset="0"/>
              </a:rPr>
              <a:t> al tuo progetto e il network ti offre le risorse delle quali hai bisogno per rendere realtà la tua idea. </a:t>
            </a:r>
          </a:p>
          <a:p>
            <a:pPr marL="268288"/>
            <a:r>
              <a:rPr lang="it-IT" sz="1600" dirty="0">
                <a:latin typeface="Century Gothic" panose="020B0502020202020204" pitchFamily="34" charset="0"/>
              </a:rPr>
              <a:t>Inoltre, analizzare il </a:t>
            </a:r>
            <a:r>
              <a:rPr lang="it-IT" sz="1600" dirty="0">
                <a:solidFill>
                  <a:srgbClr val="0070C0"/>
                </a:solidFill>
                <a:latin typeface="Century Gothic" panose="020B0502020202020204" pitchFamily="34" charset="0"/>
              </a:rPr>
              <a:t>tuo business plan </a:t>
            </a:r>
            <a:r>
              <a:rPr lang="it-IT" sz="1600" dirty="0">
                <a:latin typeface="Century Gothic" panose="020B0502020202020204" pitchFamily="34" charset="0"/>
              </a:rPr>
              <a:t>prima di presentarlo ai finanziatori, ti aiuta a correggere possibili errori e rafforzare il tuo progetto. </a:t>
            </a:r>
          </a:p>
        </p:txBody>
      </p:sp>
      <p:sp>
        <p:nvSpPr>
          <p:cNvPr id="8" name="Rectangle 7"/>
          <p:cNvSpPr/>
          <p:nvPr/>
        </p:nvSpPr>
        <p:spPr>
          <a:xfrm>
            <a:off x="5973875" y="978931"/>
            <a:ext cx="299181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600" dirty="0">
                <a:latin typeface="Century Gothic" panose="020B0502020202020204" pitchFamily="34" charset="0"/>
              </a:rPr>
              <a:t>Sei in cerca di una nuova </a:t>
            </a:r>
            <a:r>
              <a:rPr lang="it-IT" sz="1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occupazione</a:t>
            </a:r>
            <a:r>
              <a:rPr lang="it-IT" sz="1600" dirty="0">
                <a:latin typeface="Century Gothic" panose="020B0502020202020204" pitchFamily="34" charset="0"/>
              </a:rPr>
              <a:t>? O vuoi provare ad aggiungere qualcosa al tuo </a:t>
            </a:r>
            <a:r>
              <a:rPr lang="it-IT" sz="1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curriculum</a:t>
            </a:r>
            <a:r>
              <a:rPr lang="it-IT" sz="1600" dirty="0">
                <a:latin typeface="Century Gothic" panose="020B0502020202020204" pitchFamily="34" charset="0"/>
              </a:rPr>
              <a:t>? </a:t>
            </a:r>
            <a:br>
              <a:rPr lang="it-IT" sz="1600" dirty="0">
                <a:latin typeface="Century Gothic" panose="020B0502020202020204" pitchFamily="34" charset="0"/>
              </a:rPr>
            </a:br>
            <a:r>
              <a:rPr lang="it-IT" sz="1600" dirty="0">
                <a:latin typeface="Century Gothic" panose="020B0502020202020204" pitchFamily="34" charset="0"/>
              </a:rPr>
              <a:t>Il percorso di crescita che proponiamo è adattabile alle tue esigenze e gli altri soci sapranno darti consigli utili per migliorare e crescere, instaurare nuove sinergie per ottenere nuove occasioni. </a:t>
            </a:r>
            <a:endParaRPr lang="it-IT" sz="1600" b="1" dirty="0"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it-IT" sz="1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070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021" y="34686"/>
            <a:ext cx="90572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0070C0"/>
                </a:solidFill>
                <a:latin typeface="Century Gothic" panose="020B0502020202020204" pitchFamily="34" charset="0"/>
                <a:ea typeface="+mj-ea"/>
                <a:cs typeface="+mj-cs"/>
              </a:rPr>
              <a:t>Vantaggio gli enti pubblici e il territorio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51720" y="1392405"/>
            <a:ext cx="437925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600" dirty="0">
                <a:solidFill>
                  <a:srgbClr val="0070C0"/>
                </a:solidFill>
                <a:latin typeface="Century Gothic" panose="020B0502020202020204" pitchFamily="34" charset="0"/>
              </a:rPr>
              <a:t>I programmi di sviluppo territoriale aiutano a</a:t>
            </a:r>
          </a:p>
          <a:p>
            <a:pPr marL="908050" indent="-285750">
              <a:buFont typeface="Wingdings" panose="05000000000000000000" pitchFamily="2" charset="2"/>
              <a:buChar char="ü"/>
              <a:tabLst>
                <a:tab pos="622300" algn="l"/>
              </a:tabLst>
            </a:pPr>
            <a:r>
              <a:rPr lang="it-IT" sz="1600" dirty="0">
                <a:latin typeface="Century Gothic" panose="020B0502020202020204" pitchFamily="34" charset="0"/>
              </a:rPr>
              <a:t>Contare su un territorio a misura d’uomo</a:t>
            </a:r>
          </a:p>
          <a:p>
            <a:pPr marL="908050" indent="-285750">
              <a:buFont typeface="Wingdings" panose="05000000000000000000" pitchFamily="2" charset="2"/>
              <a:buChar char="ü"/>
              <a:tabLst>
                <a:tab pos="622300" algn="l"/>
              </a:tabLst>
            </a:pPr>
            <a:r>
              <a:rPr lang="it-IT" sz="1600" dirty="0">
                <a:latin typeface="Century Gothic" panose="020B0502020202020204" pitchFamily="34" charset="0"/>
              </a:rPr>
              <a:t>Efficace approccio all’ambiente e alla sicurezza con sforzi percepiti dai cittadini</a:t>
            </a:r>
          </a:p>
          <a:p>
            <a:pPr marL="908050" indent="-285750">
              <a:buFont typeface="Wingdings" panose="05000000000000000000" pitchFamily="2" charset="2"/>
              <a:buChar char="ü"/>
              <a:tabLst>
                <a:tab pos="622300" algn="l"/>
              </a:tabLst>
            </a:pPr>
            <a:r>
              <a:rPr lang="it-IT" sz="1600" dirty="0">
                <a:latin typeface="Century Gothic" panose="020B0502020202020204" pitchFamily="34" charset="0"/>
              </a:rPr>
              <a:t>Comunicazione trasparente con la collettività e piani di gestione ottimizzati</a:t>
            </a:r>
          </a:p>
          <a:p>
            <a:pPr marL="908050" indent="-285750">
              <a:buFont typeface="Wingdings" panose="05000000000000000000" pitchFamily="2" charset="2"/>
              <a:buChar char="ü"/>
              <a:tabLst>
                <a:tab pos="622300" algn="l"/>
              </a:tabLst>
            </a:pPr>
            <a:r>
              <a:rPr lang="it-IT" sz="1600" dirty="0">
                <a:latin typeface="Century Gothic" panose="020B0502020202020204" pitchFamily="34" charset="0"/>
              </a:rPr>
              <a:t>Risorse ottimizzate e bisogni soddisfatti con la partecipazione e la condivisione dei cittadini, delle scuole e  dell’intero tessuto socio-economico.</a:t>
            </a:r>
          </a:p>
          <a:p>
            <a:endParaRPr lang="it-IT" sz="1600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94666" y="556944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b="1" dirty="0">
                <a:solidFill>
                  <a:srgbClr val="0070C0"/>
                </a:solidFill>
                <a:latin typeface="Century Gothic" panose="020B0502020202020204" pitchFamily="34" charset="0"/>
              </a:rPr>
              <a:t>Perché un Ente sostenibile ha un filo diretto con la gente, ne conosce meglio le esigenze ed il modo di soddisfarle.</a:t>
            </a:r>
            <a:endParaRPr lang="it-IT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4543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685DAB13-080A-4DF8-93FA-13BA4EF1403A}"/>
              </a:ext>
            </a:extLst>
          </p:cNvPr>
          <p:cNvGrpSpPr/>
          <p:nvPr/>
        </p:nvGrpSpPr>
        <p:grpSpPr>
          <a:xfrm>
            <a:off x="-324544" y="116632"/>
            <a:ext cx="11864929" cy="6624736"/>
            <a:chOff x="24197" y="-88883"/>
            <a:chExt cx="8533039" cy="4894176"/>
          </a:xfrm>
        </p:grpSpPr>
        <p:pic>
          <p:nvPicPr>
            <p:cNvPr id="3" name="Picture 1">
              <a:extLst>
                <a:ext uri="{FF2B5EF4-FFF2-40B4-BE49-F238E27FC236}">
                  <a16:creationId xmlns:a16="http://schemas.microsoft.com/office/drawing/2014/main" id="{4DE3C493-1905-432B-82ED-0356D2904A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796" y="-88883"/>
              <a:ext cx="5623496" cy="4894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id="{872528EB-CC8D-4912-9782-78CBDF4957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97" y="-88883"/>
              <a:ext cx="5108423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Aft>
                  <a:spcPts val="0"/>
                </a:spcAft>
              </a:pPr>
              <a:r>
                <a:rPr lang="it-IT" sz="1400" b="1" kern="1200" dirty="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endParaRPr lang="it-IT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6" name="Rettangolo 15">
              <a:extLst>
                <a:ext uri="{FF2B5EF4-FFF2-40B4-BE49-F238E27FC236}">
                  <a16:creationId xmlns:a16="http://schemas.microsoft.com/office/drawing/2014/main" id="{54916160-A4DA-4832-AD5A-37DE716031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6987" y="2697163"/>
              <a:ext cx="538163" cy="9525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t-IT"/>
            </a:p>
          </p:txBody>
        </p:sp>
        <p:sp>
          <p:nvSpPr>
            <p:cNvPr id="18" name="Rettangolo 17">
              <a:extLst>
                <a:ext uri="{FF2B5EF4-FFF2-40B4-BE49-F238E27FC236}">
                  <a16:creationId xmlns:a16="http://schemas.microsoft.com/office/drawing/2014/main" id="{22FEA6BB-467C-495F-BC31-A1A3209BA1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6825" y="2681288"/>
              <a:ext cx="539750" cy="9525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t-IT"/>
            </a:p>
          </p:txBody>
        </p:sp>
        <p:sp>
          <p:nvSpPr>
            <p:cNvPr id="19" name="Rettangolo 18">
              <a:extLst>
                <a:ext uri="{FF2B5EF4-FFF2-40B4-BE49-F238E27FC236}">
                  <a16:creationId xmlns:a16="http://schemas.microsoft.com/office/drawing/2014/main" id="{101D67F8-EF6F-4D3C-8CEF-3D613665B0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1501" y="1507044"/>
              <a:ext cx="1075735" cy="222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Aft>
                  <a:spcPts val="0"/>
                </a:spcAft>
              </a:pPr>
              <a:r>
                <a:rPr lang="it-IT" sz="900" b="1" kern="1200" dirty="0">
                  <a:solidFill>
                    <a:srgbClr val="FFC000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</a:rPr>
                <a:t>partecipate</a:t>
              </a:r>
              <a:endParaRPr lang="it-IT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48800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83568" y="2060848"/>
            <a:ext cx="77768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FF0000"/>
                </a:solidFill>
              </a:rPr>
              <a:t>RACCONTARE LA SOSTENIBILITA’ DI UN TERRITORIO </a:t>
            </a:r>
          </a:p>
          <a:p>
            <a:pPr algn="ctr"/>
            <a:r>
              <a:rPr lang="it-IT" sz="2400" b="1" dirty="0">
                <a:solidFill>
                  <a:srgbClr val="FF0000"/>
                </a:solidFill>
              </a:rPr>
              <a:t>COME LEVA ECONOMICA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752236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95536" y="194612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rgbClr val="FF0000"/>
                </a:solidFill>
              </a:rPr>
              <a:t>LA COMUNICAZIONE DELLE AZIENDE SOSTENIBILI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395536" y="1628800"/>
            <a:ext cx="230425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/>
              <a:t>      CERTIFICAZIONI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3801310" y="1247563"/>
            <a:ext cx="3290969" cy="369332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Di procedura gestionale (CSR)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3801311" y="2182798"/>
            <a:ext cx="2592288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Di prodotto</a:t>
            </a:r>
          </a:p>
        </p:txBody>
      </p:sp>
      <p:cxnSp>
        <p:nvCxnSpPr>
          <p:cNvPr id="9" name="Connettore 2 8"/>
          <p:cNvCxnSpPr/>
          <p:nvPr/>
        </p:nvCxnSpPr>
        <p:spPr>
          <a:xfrm flipV="1">
            <a:off x="2672713" y="1438181"/>
            <a:ext cx="1101519" cy="3812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>
            <a:off x="2699792" y="1998132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>
            <a:stCxn id="5" idx="3"/>
            <a:endCxn id="7" idx="1"/>
          </p:cNvCxnSpPr>
          <p:nvPr/>
        </p:nvCxnSpPr>
        <p:spPr>
          <a:xfrm>
            <a:off x="2699792" y="1813466"/>
            <a:ext cx="1101519" cy="5539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395536" y="3789040"/>
            <a:ext cx="2277177" cy="3693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/>
              <a:t>BILANCI</a:t>
            </a:r>
          </a:p>
        </p:txBody>
      </p:sp>
      <p:cxnSp>
        <p:nvCxnSpPr>
          <p:cNvPr id="16" name="Connettore 2 15"/>
          <p:cNvCxnSpPr>
            <a:stCxn id="14" idx="3"/>
          </p:cNvCxnSpPr>
          <p:nvPr/>
        </p:nvCxnSpPr>
        <p:spPr>
          <a:xfrm>
            <a:off x="2672713" y="3973706"/>
            <a:ext cx="110151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3874407" y="3789040"/>
            <a:ext cx="2446096" cy="369332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B CORPORATION*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395536" y="5227474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BCORPORATION*:  società che seguono un modello di business normato e che costruiscono il proprio bilancio non solo utilizzando indicatori reddituali, bensì anche indicatori inerenti il perseguimento di obiettivi sostenibili. Il reddito d’impresa non genera dividendi, bensì investimenti nella sostenibilità</a:t>
            </a:r>
          </a:p>
        </p:txBody>
      </p:sp>
    </p:spTree>
    <p:extLst>
      <p:ext uri="{BB962C8B-B14F-4D97-AF65-F5344CB8AC3E}">
        <p14:creationId xmlns:p14="http://schemas.microsoft.com/office/powerpoint/2010/main" val="30769264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23528" y="188640"/>
            <a:ext cx="8136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FF0000"/>
                </a:solidFill>
              </a:rPr>
              <a:t>CRITICITA’ DELLA COMUNICAZIONE </a:t>
            </a:r>
          </a:p>
          <a:p>
            <a:pPr algn="ctr"/>
            <a:r>
              <a:rPr lang="it-IT" sz="2800" dirty="0">
                <a:solidFill>
                  <a:srgbClr val="FF0000"/>
                </a:solidFill>
              </a:rPr>
              <a:t>PER LE AZIENDE SOSTENIBILI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323528" y="1225572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1</a:t>
            </a:r>
            <a:r>
              <a:rPr lang="it-IT" sz="2400" b="1" dirty="0"/>
              <a:t>) LINGUAGGIO</a:t>
            </a:r>
            <a:r>
              <a:rPr lang="it-IT" sz="2400" dirty="0"/>
              <a:t>: le certificazioni ed i bilanci di sostenibilità utilizzano un linguaggio tecnico, distante dall’uso comune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00708" y="2089478"/>
            <a:ext cx="849694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2) La comunicazione è spesso condotta in </a:t>
            </a:r>
            <a:r>
              <a:rPr lang="it-IT" sz="2400" b="1" dirty="0"/>
              <a:t>fase terminale </a:t>
            </a:r>
            <a:r>
              <a:rPr lang="it-IT" sz="2400" dirty="0"/>
              <a:t>di un processo che ha condotto ad un obiettivo (Certificazioni). Viene erroneamente trascurata la narrazione del percorso che si sta seguendo e che potrebbe anticipare lo sviluppo di interesse verso un determinato prodotto/servizio</a:t>
            </a:r>
          </a:p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00403" y="3984449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3) Non si utilizzano adeguatamente i </a:t>
            </a:r>
            <a:r>
              <a:rPr lang="it-IT" sz="2400" b="1" dirty="0"/>
              <a:t>social</a:t>
            </a:r>
            <a:r>
              <a:rPr lang="it-IT" sz="2400" dirty="0"/>
              <a:t> per sviluppare </a:t>
            </a:r>
            <a:r>
              <a:rPr lang="it-IT" sz="2400" dirty="0" err="1"/>
              <a:t>threads</a:t>
            </a:r>
            <a:r>
              <a:rPr lang="it-IT" sz="2400" dirty="0"/>
              <a:t> in cui il valore etico e condivisibile dell’azienda venga riconosciuto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825" y="5157192"/>
            <a:ext cx="85197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    4) La comunicazione della sostenibilità lavora ad </a:t>
            </a:r>
            <a:r>
              <a:rPr lang="it-IT" sz="2400" b="1" dirty="0"/>
              <a:t>HUBS&amp;SPOKES</a:t>
            </a:r>
            <a:r>
              <a:rPr lang="it-IT" sz="2400" dirty="0"/>
              <a:t>.  La relazione tra  l’azienda sostenibile ed i suoi </a:t>
            </a:r>
            <a:r>
              <a:rPr lang="it-IT" sz="2400" dirty="0" err="1"/>
              <a:t>stakeholders</a:t>
            </a:r>
            <a:r>
              <a:rPr lang="it-IT" sz="2400" dirty="0"/>
              <a:t> è essenziale nella narrazione . L’interazione è condizione necessaria per il percorso verso la sostenibilità .</a:t>
            </a:r>
          </a:p>
        </p:txBody>
      </p:sp>
    </p:spTree>
    <p:extLst>
      <p:ext uri="{BB962C8B-B14F-4D97-AF65-F5344CB8AC3E}">
        <p14:creationId xmlns:p14="http://schemas.microsoft.com/office/powerpoint/2010/main" val="84137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9512" y="188640"/>
            <a:ext cx="8784976" cy="4536504"/>
          </a:xfrm>
        </p:spPr>
        <p:txBody>
          <a:bodyPr>
            <a:normAutofit/>
          </a:bodyPr>
          <a:lstStyle/>
          <a:p>
            <a:pPr algn="l"/>
            <a:endParaRPr lang="it-IT" sz="2800" dirty="0">
              <a:solidFill>
                <a:schemeClr val="tx1"/>
              </a:solidFill>
            </a:endParaRPr>
          </a:p>
          <a:p>
            <a:pPr algn="l"/>
            <a:r>
              <a:rPr lang="it-IT" sz="2600" dirty="0">
                <a:solidFill>
                  <a:schemeClr val="tx1"/>
                </a:solidFill>
              </a:rPr>
              <a:t>5) Comunicazione intraziendale, ad alti livelli, </a:t>
            </a:r>
            <a:r>
              <a:rPr lang="it-IT" sz="2600" b="1" dirty="0">
                <a:solidFill>
                  <a:schemeClr val="tx1"/>
                </a:solidFill>
              </a:rPr>
              <a:t>non è comprensibile </a:t>
            </a:r>
            <a:r>
              <a:rPr lang="it-IT" sz="2600" dirty="0">
                <a:solidFill>
                  <a:schemeClr val="tx1"/>
                </a:solidFill>
              </a:rPr>
              <a:t>per i consumatori (certificazioni)</a:t>
            </a:r>
          </a:p>
          <a:p>
            <a:pPr algn="l"/>
            <a:r>
              <a:rPr lang="it-IT" sz="2600" dirty="0">
                <a:solidFill>
                  <a:schemeClr val="tx1"/>
                </a:solidFill>
              </a:rPr>
              <a:t>6) Le aziende </a:t>
            </a:r>
            <a:r>
              <a:rPr lang="it-IT" sz="2600" b="1" dirty="0">
                <a:solidFill>
                  <a:schemeClr val="tx1"/>
                </a:solidFill>
              </a:rPr>
              <a:t>comunicano solo il 30% </a:t>
            </a:r>
            <a:r>
              <a:rPr lang="it-IT" sz="2600" dirty="0">
                <a:solidFill>
                  <a:schemeClr val="tx1"/>
                </a:solidFill>
              </a:rPr>
              <a:t>di quanto potrebbe delle numerose azioni di sostenibilità svolte</a:t>
            </a:r>
          </a:p>
          <a:p>
            <a:pPr algn="l"/>
            <a:r>
              <a:rPr lang="it-IT" sz="2600" dirty="0">
                <a:solidFill>
                  <a:schemeClr val="tx1"/>
                </a:solidFill>
              </a:rPr>
              <a:t>7) Il 33% dei clienti pensa che se un’azienda  si dichiara sostenibile, è per tagliare i costi (</a:t>
            </a:r>
            <a:r>
              <a:rPr lang="it-IT" sz="2600" b="1" dirty="0" err="1">
                <a:solidFill>
                  <a:schemeClr val="tx1"/>
                </a:solidFill>
              </a:rPr>
              <a:t>greenwashing</a:t>
            </a:r>
            <a:r>
              <a:rPr lang="it-IT" sz="2600" dirty="0">
                <a:solidFill>
                  <a:schemeClr val="tx1"/>
                </a:solidFill>
              </a:rPr>
              <a:t>) </a:t>
            </a:r>
          </a:p>
          <a:p>
            <a:pPr algn="l"/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79512" y="3645024"/>
            <a:ext cx="88204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/>
              <a:t>La comunicazione della sostenibilità impatta sul profondo dell’individuo crea </a:t>
            </a:r>
            <a:r>
              <a:rPr lang="it-IT" sz="2400" i="1" dirty="0" err="1"/>
              <a:t>commitment</a:t>
            </a:r>
            <a:r>
              <a:rPr lang="it-IT" sz="2400" i="1" dirty="0"/>
              <a:t> ed una fidelizzazione che ha radici profonde, nel senso di responsabilità verso il benessere condiviso. Per questo essa NON è mera pubblicità,  bensì </a:t>
            </a:r>
            <a:r>
              <a:rPr lang="it-IT" sz="2400" b="1" i="1" dirty="0"/>
              <a:t>INFORMAZIONE - EDUCAZIONE</a:t>
            </a:r>
          </a:p>
        </p:txBody>
      </p:sp>
    </p:spTree>
    <p:extLst>
      <p:ext uri="{BB962C8B-B14F-4D97-AF65-F5344CB8AC3E}">
        <p14:creationId xmlns:p14="http://schemas.microsoft.com/office/powerpoint/2010/main" val="2337714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a 1"/>
          <p:cNvGraphicFramePr/>
          <p:nvPr>
            <p:extLst>
              <p:ext uri="{D42A27DB-BD31-4B8C-83A1-F6EECF244321}">
                <p14:modId xmlns:p14="http://schemas.microsoft.com/office/powerpoint/2010/main" val="512441914"/>
              </p:ext>
            </p:extLst>
          </p:nvPr>
        </p:nvGraphicFramePr>
        <p:xfrm>
          <a:off x="179512" y="263691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CasellaDiTesto 9"/>
          <p:cNvSpPr txBox="1"/>
          <p:nvPr/>
        </p:nvSpPr>
        <p:spPr>
          <a:xfrm>
            <a:off x="6956648" y="221324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6588224" y="2924944"/>
            <a:ext cx="864096" cy="513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>
              <a:solidFill>
                <a:prstClr val="black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301145"/>
            <a:ext cx="858837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168" y="1453545"/>
            <a:ext cx="858837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788" y="3094038"/>
            <a:ext cx="8588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586" y="951578"/>
            <a:ext cx="8588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2407" y="2323817"/>
            <a:ext cx="8588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568" y="1605945"/>
            <a:ext cx="858837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331" y="723639"/>
            <a:ext cx="8588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703" y="2284128"/>
            <a:ext cx="791820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198" y="2140089"/>
            <a:ext cx="792163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923" y="2284128"/>
            <a:ext cx="792163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103" y="2436528"/>
            <a:ext cx="791820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25" y="3074988"/>
            <a:ext cx="792163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923" y="2229314"/>
            <a:ext cx="792163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CasellaDiTesto 25"/>
          <p:cNvSpPr txBox="1"/>
          <p:nvPr/>
        </p:nvSpPr>
        <p:spPr>
          <a:xfrm>
            <a:off x="7326016" y="2347410"/>
            <a:ext cx="1696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prstClr val="black"/>
                </a:solidFill>
              </a:rPr>
              <a:t>Incremento fatturato</a:t>
            </a:r>
          </a:p>
        </p:txBody>
      </p:sp>
      <p:sp>
        <p:nvSpPr>
          <p:cNvPr id="27" name="CasellaDiTesto 26"/>
          <p:cNvSpPr txBox="1"/>
          <p:nvPr/>
        </p:nvSpPr>
        <p:spPr>
          <a:xfrm>
            <a:off x="7353021" y="3289767"/>
            <a:ext cx="13585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prstClr val="black"/>
                </a:solidFill>
              </a:rPr>
              <a:t>Risparmio  costi gestionali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7353021" y="4732618"/>
            <a:ext cx="1265415" cy="641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prstClr val="black"/>
                </a:solidFill>
              </a:rPr>
              <a:t>Dipendenti felici</a:t>
            </a:r>
          </a:p>
        </p:txBody>
      </p:sp>
      <p:sp>
        <p:nvSpPr>
          <p:cNvPr id="29" name="CasellaDiTesto 28"/>
          <p:cNvSpPr txBox="1"/>
          <p:nvPr/>
        </p:nvSpPr>
        <p:spPr>
          <a:xfrm>
            <a:off x="7326016" y="5997686"/>
            <a:ext cx="1070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prstClr val="black"/>
                </a:solidFill>
              </a:rPr>
              <a:t>Ospiti fidelizzati</a:t>
            </a:r>
          </a:p>
        </p:txBody>
      </p:sp>
      <p:sp>
        <p:nvSpPr>
          <p:cNvPr id="2063" name="Freccia in su 2062"/>
          <p:cNvSpPr/>
          <p:nvPr/>
        </p:nvSpPr>
        <p:spPr>
          <a:xfrm>
            <a:off x="6740443" y="923512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pic>
        <p:nvPicPr>
          <p:cNvPr id="2064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759" y="4367558"/>
            <a:ext cx="542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5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923" y="3183840"/>
            <a:ext cx="542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6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163" y="2003094"/>
            <a:ext cx="542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Freccia in su 29"/>
          <p:cNvSpPr/>
          <p:nvPr/>
        </p:nvSpPr>
        <p:spPr>
          <a:xfrm>
            <a:off x="6747064" y="5697199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7452320" y="1347182"/>
            <a:ext cx="1259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prstClr val="black"/>
                </a:solidFill>
              </a:rPr>
              <a:t>Leadership di mercato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74253" y="336070"/>
            <a:ext cx="63367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>
                <a:solidFill>
                  <a:schemeClr val="accent2">
                    <a:lumMod val="75000"/>
                  </a:schemeClr>
                </a:solidFill>
              </a:rPr>
              <a:t>MONITOR and INNOVATE. </a:t>
            </a:r>
          </a:p>
          <a:p>
            <a:pPr algn="ctr"/>
            <a:r>
              <a:rPr lang="it-IT" sz="3600" dirty="0">
                <a:solidFill>
                  <a:schemeClr val="accent2">
                    <a:lumMod val="75000"/>
                  </a:schemeClr>
                </a:solidFill>
              </a:rPr>
              <a:t>Non puoi innovare </a:t>
            </a:r>
          </a:p>
          <a:p>
            <a:pPr algn="ctr"/>
            <a:r>
              <a:rPr lang="it-IT" sz="3600" dirty="0">
                <a:solidFill>
                  <a:schemeClr val="accent2">
                    <a:lumMod val="75000"/>
                  </a:schemeClr>
                </a:solidFill>
              </a:rPr>
              <a:t>ciò che non misuri</a:t>
            </a:r>
          </a:p>
        </p:txBody>
      </p:sp>
    </p:spTree>
    <p:extLst>
      <p:ext uri="{BB962C8B-B14F-4D97-AF65-F5344CB8AC3E}">
        <p14:creationId xmlns:p14="http://schemas.microsoft.com/office/powerpoint/2010/main" val="10986820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51520" y="116632"/>
            <a:ext cx="8712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FF0000"/>
                </a:solidFill>
              </a:rPr>
              <a:t>PUNTI DI FORZA DELLA COMUNICAZIONE </a:t>
            </a:r>
          </a:p>
          <a:p>
            <a:pPr algn="ctr"/>
            <a:r>
              <a:rPr lang="it-IT" sz="2800" dirty="0">
                <a:solidFill>
                  <a:srgbClr val="FF0000"/>
                </a:solidFill>
              </a:rPr>
              <a:t>DI SOSTENIBILITA’= LEVA ECONOMICA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251520" y="980728"/>
            <a:ext cx="8712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1) La </a:t>
            </a:r>
            <a:r>
              <a:rPr lang="it-IT" b="1" dirty="0"/>
              <a:t>CREATIVITA</a:t>
            </a:r>
            <a:r>
              <a:rPr lang="it-IT" dirty="0"/>
              <a:t>’: se il linguaggio deve essere semplice, non significa che debba essere banale. Anzi, un linguaggio creativo che trasformi i numeri in idee e renda i messaggi comprensibili, affidabili e trasparenti non necessita di iperboli per stupire e far riflettere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251520" y="1979712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2) </a:t>
            </a:r>
            <a:r>
              <a:rPr lang="it-IT" b="1" dirty="0"/>
              <a:t>CORRETTEZZA</a:t>
            </a:r>
            <a:r>
              <a:rPr lang="it-IT" dirty="0"/>
              <a:t>, affidabilità: la comunicazione deve supportare argomentazioni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251520" y="2445274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3) </a:t>
            </a:r>
            <a:r>
              <a:rPr lang="it-IT" b="1" dirty="0"/>
              <a:t>CONFRONTABILITA’</a:t>
            </a:r>
            <a:r>
              <a:rPr lang="it-IT" dirty="0"/>
              <a:t>: per esempio il Life </a:t>
            </a:r>
            <a:r>
              <a:rPr lang="it-IT" dirty="0" err="1"/>
              <a:t>Cycle</a:t>
            </a:r>
            <a:r>
              <a:rPr lang="it-IT" dirty="0"/>
              <a:t> </a:t>
            </a:r>
            <a:r>
              <a:rPr lang="it-IT" dirty="0" err="1"/>
              <a:t>Assessment</a:t>
            </a:r>
            <a:r>
              <a:rPr lang="it-IT" dirty="0"/>
              <a:t>, confrontabile con le certificazioni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251520" y="3211677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4) </a:t>
            </a:r>
            <a:r>
              <a:rPr lang="it-IT" b="1" dirty="0"/>
              <a:t>CHIAREZZA</a:t>
            </a:r>
            <a:r>
              <a:rPr lang="it-IT" dirty="0"/>
              <a:t> , disambiguazione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251520" y="3861048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5) </a:t>
            </a:r>
            <a:r>
              <a:rPr lang="it-IT" b="1" dirty="0"/>
              <a:t>ACCURATEZZA</a:t>
            </a:r>
            <a:r>
              <a:rPr lang="it-IT" dirty="0"/>
              <a:t> (se </a:t>
            </a:r>
            <a:r>
              <a:rPr lang="it-IT" dirty="0" err="1"/>
              <a:t>necessariio</a:t>
            </a:r>
            <a:r>
              <a:rPr lang="it-IT" dirty="0"/>
              <a:t>, utilizzando dati scientifici) e RILEVANZA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251520" y="4437112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6) </a:t>
            </a:r>
            <a:r>
              <a:rPr lang="it-IT" b="1" dirty="0"/>
              <a:t>AUTENTICITA’ e TRASPARENZA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251520" y="5013176"/>
            <a:ext cx="79928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7) </a:t>
            </a:r>
            <a:r>
              <a:rPr lang="it-IT" b="1" dirty="0"/>
              <a:t>NO GREEN WASHING</a:t>
            </a:r>
            <a:r>
              <a:rPr lang="it-IT" dirty="0"/>
              <a:t>: non utilizzare il tema della sostenibilità aziendale quando in realtà l’azienda non si adopera in alcun percorso in tal senso: utilizzare lampadine a basso consumo, invitare a riciclare gli asciugamani sono esempi di </a:t>
            </a:r>
            <a:r>
              <a:rPr lang="it-IT" dirty="0" err="1"/>
              <a:t>greewashing</a:t>
            </a:r>
            <a:r>
              <a:rPr lang="it-IT" dirty="0"/>
              <a:t>, odiati dal </a:t>
            </a:r>
            <a:r>
              <a:rPr lang="it-IT" dirty="0" err="1"/>
              <a:t>prosumer</a:t>
            </a:r>
            <a:r>
              <a:rPr lang="it-IT" dirty="0"/>
              <a:t>. Spacciare per impegno sostenibile quando è solo una strategia di risparmio, risulta essere controproducente per l’azienda</a:t>
            </a:r>
          </a:p>
        </p:txBody>
      </p:sp>
    </p:spTree>
    <p:extLst>
      <p:ext uri="{BB962C8B-B14F-4D97-AF65-F5344CB8AC3E}">
        <p14:creationId xmlns:p14="http://schemas.microsoft.com/office/powerpoint/2010/main" val="1453727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79512" y="260648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8) PERVASIVITA’: la comunicazione sostenibile pervade tutta l’azienda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179512" y="908720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9) TRASPARENZA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79512" y="1556792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10) CONTINUITA’ (comunicare a spot è tempo perso. Va creata una calendarizzazione)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79512" y="2276872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11) MODESTIA ED UMILTA’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79512" y="2996952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12) EQUILIBRIO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79512" y="3717032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13) AUTOREVOLEZZA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179512" y="4365104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14) COERENZA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179513" y="5887521"/>
            <a:ext cx="8178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linkClick r:id="rId2"/>
              </a:rPr>
              <a:t>Esempio virtuoso:     PLANET 21 BY ACCOR</a:t>
            </a:r>
            <a:r>
              <a:rPr lang="it-IT" dirty="0"/>
              <a:t> – </a:t>
            </a:r>
          </a:p>
          <a:p>
            <a:r>
              <a:rPr lang="it-IT" dirty="0"/>
              <a:t>https://www.accorhotels.com/it/sustainable-development/index.shtml</a:t>
            </a:r>
          </a:p>
        </p:txBody>
      </p:sp>
    </p:spTree>
    <p:extLst>
      <p:ext uri="{BB962C8B-B14F-4D97-AF65-F5344CB8AC3E}">
        <p14:creationId xmlns:p14="http://schemas.microsoft.com/office/powerpoint/2010/main" val="309862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31540" y="260648"/>
            <a:ext cx="8280920" cy="1152128"/>
          </a:xfrm>
        </p:spPr>
        <p:txBody>
          <a:bodyPr>
            <a:normAutofit lnSpcReduction="10000"/>
          </a:bodyPr>
          <a:lstStyle/>
          <a:p>
            <a:r>
              <a:rPr lang="it-IT" dirty="0">
                <a:solidFill>
                  <a:srgbClr val="FF0000"/>
                </a:solidFill>
              </a:rPr>
              <a:t>MODELLO DI VALORIZZAZIONE:</a:t>
            </a:r>
          </a:p>
          <a:p>
            <a:r>
              <a:rPr lang="it-IT" dirty="0">
                <a:solidFill>
                  <a:srgbClr val="FF0000"/>
                </a:solidFill>
              </a:rPr>
              <a:t>il buono, il bello ed il ben fatto di ogni territorio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79512" y="1628800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Protocollo UNESCO 884/2010 ‘DIETA MEDITERRANEA, Patrimonio Intangibile dell’Umanità’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79512" y="2132856"/>
            <a:ext cx="871955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/>
              <a:t>La Dieta Mediterranea rappresenta un insieme di competenze, conoscenze, pratiche e tradizioni che vanno dal </a:t>
            </a:r>
            <a:r>
              <a:rPr lang="it-IT" b="1" i="1" dirty="0"/>
              <a:t>paesaggio alla tavola</a:t>
            </a:r>
            <a:r>
              <a:rPr lang="it-IT" i="1" dirty="0"/>
              <a:t>, includendo le colture, la raccolta, la pesca, la conservazione, la trasformazione, la preparazione ed in particolare il consumo di cibo.(…) La Dieta Mediterranea è caratterizzata da un modello nutrizionale rimasto costante nel tempo e nello spazio, costituito principalmente da olio d’oliva, cereali, frutta fresca o secca e verdure, una moderata quantità di pesce, latticini e carne, molti condimenti e spezie, il tutto accompagnato da vini o infusi, sempre in rispetto </a:t>
            </a:r>
            <a:r>
              <a:rPr lang="it-IT" b="1" i="1" dirty="0"/>
              <a:t>delle tradizioni di ogni comunità</a:t>
            </a:r>
            <a:r>
              <a:rPr lang="it-IT" i="1" dirty="0"/>
              <a:t>(…) </a:t>
            </a:r>
            <a:endParaRPr lang="it-IT" dirty="0"/>
          </a:p>
          <a:p>
            <a:pPr algn="just"/>
            <a:r>
              <a:rPr lang="it-IT" i="1" dirty="0"/>
              <a:t>Mangiare insieme è la base dell’identità culturale e della continuità delle comunità nel bacino Mediterraneo. </a:t>
            </a:r>
            <a:r>
              <a:rPr lang="it-IT" b="1" i="1" dirty="0"/>
              <a:t>La dieta mediterranea enfatizza i valori dell’ospitalità</a:t>
            </a:r>
            <a:r>
              <a:rPr lang="it-IT" i="1" dirty="0"/>
              <a:t>, del vicinato, del </a:t>
            </a:r>
            <a:r>
              <a:rPr lang="it-IT" b="1" i="1" dirty="0"/>
              <a:t>dialogo interculturale </a:t>
            </a:r>
            <a:r>
              <a:rPr lang="it-IT" i="1" dirty="0"/>
              <a:t>e della creatività e rappresenta un modo di vivere guidato dal </a:t>
            </a:r>
            <a:r>
              <a:rPr lang="it-IT" b="1" i="1" dirty="0"/>
              <a:t>rispetto della diversità</a:t>
            </a:r>
            <a:r>
              <a:rPr lang="it-IT" i="1" dirty="0"/>
              <a:t>. Essa svolge un ruolo vitale in spazi culturali, festival e celebrazioni riunendo persone di tutte le età e classi sociali; include l’artigianato e la produzione di contenitori per il trasporto, la conservazione e il consumo di cibo, compresi piatti di ceramica e vetro. </a:t>
            </a:r>
            <a:r>
              <a:rPr lang="it-IT" b="1" i="1" dirty="0"/>
              <a:t>Le donne </a:t>
            </a:r>
            <a:r>
              <a:rPr lang="it-IT" i="1" dirty="0"/>
              <a:t>giocano un ruolo fondamentale nella trasmissione delle conoscenze della dieta mediterranea.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8842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79512" y="188641"/>
            <a:ext cx="8712968" cy="864096"/>
          </a:xfrm>
        </p:spPr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APPLICAZIONE VALORI LICET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59632" y="1124744"/>
            <a:ext cx="6400800" cy="720080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secondo XENIA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79512" y="1700808"/>
            <a:ext cx="8568952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 </a:t>
            </a:r>
          </a:p>
          <a:p>
            <a:pPr marL="342900" indent="-342900">
              <a:buAutoNum type="arabicParenR"/>
            </a:pPr>
            <a:r>
              <a:rPr lang="it-IT" sz="2400" b="1" dirty="0"/>
              <a:t>LEGAME CON IL TERRITORIO – dal paesaggio alla tavola</a:t>
            </a:r>
          </a:p>
          <a:p>
            <a:endParaRPr lang="it-IT" sz="2400" b="1" dirty="0"/>
          </a:p>
          <a:p>
            <a:r>
              <a:rPr lang="it-IT" sz="2400" dirty="0"/>
              <a:t>a)   Biodiversità agro-alimentare</a:t>
            </a:r>
          </a:p>
          <a:p>
            <a:pPr marL="457200" indent="-457200">
              <a:buAutoNum type="alphaLcParenR" startAt="2"/>
            </a:pPr>
            <a:r>
              <a:rPr lang="it-IT" sz="2400" dirty="0"/>
              <a:t>Genius loci</a:t>
            </a:r>
          </a:p>
          <a:p>
            <a:pPr marL="457200" indent="-457200">
              <a:buAutoNum type="alphaLcParenR" startAt="3"/>
            </a:pPr>
            <a:r>
              <a:rPr lang="it-IT" sz="2400" dirty="0"/>
              <a:t>Buone pratiche di produzione e conservazione (colture intensive, stagionalità, </a:t>
            </a:r>
            <a:r>
              <a:rPr lang="it-IT" sz="2400" dirty="0" err="1"/>
              <a:t>regionalità</a:t>
            </a:r>
            <a:r>
              <a:rPr lang="it-IT" sz="2400" dirty="0"/>
              <a:t>)</a:t>
            </a:r>
          </a:p>
          <a:p>
            <a:endParaRPr lang="it-IT" sz="2400" dirty="0"/>
          </a:p>
          <a:p>
            <a:endParaRPr lang="it-IT" dirty="0"/>
          </a:p>
          <a:p>
            <a:pPr marL="342900" indent="-342900">
              <a:buAutoNum type="alphaLcParenR"/>
            </a:pPr>
            <a:endParaRPr lang="it-IT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838" y="5199905"/>
            <a:ext cx="144462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463" y="5209461"/>
            <a:ext cx="1457325" cy="147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788" y="5157043"/>
            <a:ext cx="1487487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02796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89219" y="332656"/>
            <a:ext cx="520469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2) CULTURA – SENSO DEL LUOGO</a:t>
            </a:r>
          </a:p>
          <a:p>
            <a:pPr marL="342900" indent="-342900">
              <a:buAutoNum type="alphaLcParenR"/>
            </a:pPr>
            <a:r>
              <a:rPr lang="it-IT" sz="2400" dirty="0"/>
              <a:t>Radici culturali profonde</a:t>
            </a:r>
          </a:p>
          <a:p>
            <a:pPr marL="342900" indent="-342900">
              <a:buAutoNum type="alphaLcParenR"/>
            </a:pPr>
            <a:r>
              <a:rPr lang="it-IT" sz="2400" dirty="0"/>
              <a:t>Storia </a:t>
            </a:r>
            <a:r>
              <a:rPr lang="it-IT" sz="2400" dirty="0" err="1"/>
              <a:t>ultramillenaria</a:t>
            </a:r>
            <a:endParaRPr lang="it-IT" sz="2400" dirty="0"/>
          </a:p>
          <a:p>
            <a:pPr marL="342900" indent="-342900">
              <a:buAutoNum type="alphaLcParenR"/>
            </a:pPr>
            <a:r>
              <a:rPr lang="it-IT" sz="2400" dirty="0"/>
              <a:t>Testimonianze </a:t>
            </a:r>
          </a:p>
          <a:p>
            <a:pPr marL="342900" indent="-342900">
              <a:buAutoNum type="alphaLcParenR"/>
            </a:pPr>
            <a:r>
              <a:rPr lang="it-IT" sz="2400" dirty="0"/>
              <a:t>Usi, costumi e consuetudini  rivalutati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416" y="332656"/>
            <a:ext cx="1264278" cy="1268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489" y="332656"/>
            <a:ext cx="1251915" cy="1268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079" y="332655"/>
            <a:ext cx="1268497" cy="1268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263949" y="2424959"/>
            <a:ext cx="84969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3) CONVIVIALITA’ – RECIPROCITA’</a:t>
            </a:r>
          </a:p>
          <a:p>
            <a:pPr marL="342900" indent="-342900">
              <a:buAutoNum type="alphaLcParenR"/>
            </a:pPr>
            <a:r>
              <a:rPr lang="it-IT" sz="2400" dirty="0"/>
              <a:t>Socializzazione</a:t>
            </a:r>
          </a:p>
          <a:p>
            <a:pPr marL="342900" indent="-342900">
              <a:buAutoNum type="alphaLcParenR"/>
            </a:pPr>
            <a:r>
              <a:rPr lang="it-IT" sz="2400" dirty="0"/>
              <a:t>Frugalità</a:t>
            </a:r>
          </a:p>
          <a:p>
            <a:pPr marL="342900" indent="-342900">
              <a:buAutoNum type="alphaLcParenR"/>
            </a:pPr>
            <a:r>
              <a:rPr lang="it-IT" sz="2400" dirty="0"/>
              <a:t>Eguaglianza</a:t>
            </a:r>
          </a:p>
          <a:p>
            <a:endParaRPr lang="it-IT" sz="2400" dirty="0"/>
          </a:p>
          <a:p>
            <a:pPr marL="342900" indent="-342900">
              <a:buAutoNum type="alphaLcParenR"/>
            </a:pPr>
            <a:endParaRPr lang="it-IT" sz="2400" dirty="0"/>
          </a:p>
          <a:p>
            <a:endParaRPr lang="it-IT" sz="2400" dirty="0"/>
          </a:p>
          <a:p>
            <a:endParaRPr lang="it-IT" sz="2400" dirty="0"/>
          </a:p>
          <a:p>
            <a:endParaRPr lang="it-IT" sz="2400" dirty="0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038" y="2636912"/>
            <a:ext cx="2627313" cy="133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261357" y="4293096"/>
            <a:ext cx="8496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4</a:t>
            </a:r>
            <a:r>
              <a:rPr lang="it-IT" sz="2400" b="1" dirty="0"/>
              <a:t>) LAVORO ED IMPATTO SOCIALE - INCLUSIONE</a:t>
            </a:r>
          </a:p>
          <a:p>
            <a:pPr marL="342900" indent="-342900">
              <a:buAutoNum type="alphaLcParenR"/>
            </a:pPr>
            <a:r>
              <a:rPr lang="it-IT" sz="2400" dirty="0"/>
              <a:t>Dignità ed Empatia</a:t>
            </a:r>
          </a:p>
          <a:p>
            <a:pPr marL="342900" indent="-342900">
              <a:buAutoNum type="alphaLcParenR"/>
            </a:pPr>
            <a:r>
              <a:rPr lang="it-IT" sz="2400" dirty="0"/>
              <a:t>Rispetto</a:t>
            </a:r>
          </a:p>
          <a:p>
            <a:pPr marL="342900" indent="-342900">
              <a:buAutoNum type="alphaLcParenR"/>
            </a:pPr>
            <a:r>
              <a:rPr lang="it-IT" sz="2400" dirty="0"/>
              <a:t>Accoglimento dei bisogni</a:t>
            </a:r>
          </a:p>
          <a:p>
            <a:pPr marL="342900" indent="-342900">
              <a:buAutoNum type="alphaLcParenR"/>
            </a:pPr>
            <a:r>
              <a:rPr lang="it-IT" sz="2400" dirty="0"/>
              <a:t>Generazione di benessere</a:t>
            </a:r>
          </a:p>
        </p:txBody>
      </p:sp>
      <p:pic>
        <p:nvPicPr>
          <p:cNvPr id="10" name="Picture 2" descr="C:\Users\giovanna\Desktop\mediterranea consulab\inserire nel sito\pittogrammi dm singoli\pittogrammi jpg\DM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059" y="4799807"/>
            <a:ext cx="1280790" cy="1299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352" y="4797152"/>
            <a:ext cx="1286405" cy="1302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286" y="4806214"/>
            <a:ext cx="1266795" cy="1284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351" y="2636912"/>
            <a:ext cx="1292225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1055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23528" y="260648"/>
            <a:ext cx="849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endParaRPr lang="it-IT" dirty="0"/>
          </a:p>
          <a:p>
            <a:endParaRPr lang="it-IT" dirty="0"/>
          </a:p>
          <a:p>
            <a:r>
              <a:rPr lang="it-IT" dirty="0"/>
              <a:t> 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89313" y="260648"/>
            <a:ext cx="849156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5) BENESSERE PSICO FISICO</a:t>
            </a:r>
          </a:p>
          <a:p>
            <a:pPr marL="342900" indent="-342900">
              <a:buAutoNum type="alphaLcParenR"/>
            </a:pPr>
            <a:r>
              <a:rPr lang="it-IT" sz="2400" dirty="0"/>
              <a:t>Alimentazione sana</a:t>
            </a:r>
          </a:p>
          <a:p>
            <a:pPr marL="342900" indent="-342900">
              <a:buAutoNum type="alphaLcParenR"/>
            </a:pPr>
            <a:r>
              <a:rPr lang="it-IT" sz="2400" dirty="0"/>
              <a:t>Riposo ed attività fisica</a:t>
            </a:r>
          </a:p>
          <a:p>
            <a:pPr marL="342900" indent="-342900">
              <a:buAutoNum type="alphaLcParenR"/>
            </a:pPr>
            <a:r>
              <a:rPr lang="it-IT" sz="2400" dirty="0"/>
              <a:t>Senso di  accoglienza / attenzione</a:t>
            </a:r>
          </a:p>
          <a:p>
            <a:pPr marL="342900" indent="-342900">
              <a:buAutoNum type="alphaLcParenR"/>
            </a:pPr>
            <a:endParaRPr lang="it-IT" sz="2400" dirty="0"/>
          </a:p>
          <a:p>
            <a:pPr marL="342900" indent="-342900">
              <a:buAutoNum type="alphaLcParenR"/>
            </a:pPr>
            <a:endParaRPr lang="it-IT" dirty="0"/>
          </a:p>
          <a:p>
            <a:pPr marL="342900" indent="-342900">
              <a:buAutoNum type="alphaLcParenR"/>
            </a:pPr>
            <a:endParaRPr lang="it-IT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41618"/>
            <a:ext cx="1300609" cy="1317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658" y="241617"/>
            <a:ext cx="1307580" cy="1317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238" y="222567"/>
            <a:ext cx="1319336" cy="1336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CasellaDiTesto 18"/>
          <p:cNvSpPr txBox="1"/>
          <p:nvPr/>
        </p:nvSpPr>
        <p:spPr>
          <a:xfrm>
            <a:off x="52852" y="2542137"/>
            <a:ext cx="9091147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6) SOSTENIBILITA’ ED INNOVAZIONE EFFICACE</a:t>
            </a:r>
          </a:p>
          <a:p>
            <a:pPr marL="342900" indent="-342900">
              <a:buAutoNum type="alphaLcParenR"/>
            </a:pPr>
            <a:r>
              <a:rPr lang="it-IT" sz="2400" dirty="0"/>
              <a:t>Riproposizione del legame con il territorio in forme innovative (</a:t>
            </a:r>
            <a:r>
              <a:rPr lang="it-IT" sz="2400" dirty="0" err="1"/>
              <a:t>digital</a:t>
            </a:r>
            <a:r>
              <a:rPr lang="it-IT" sz="2400" dirty="0"/>
              <a:t>)</a:t>
            </a:r>
          </a:p>
          <a:p>
            <a:pPr marL="342900" indent="-342900">
              <a:buAutoNum type="alphaLcParenR"/>
            </a:pPr>
            <a:r>
              <a:rPr lang="it-IT" sz="2400" dirty="0"/>
              <a:t>Inclusione di nuove interpretazioni culturali delle tradizioni, e costumi</a:t>
            </a:r>
          </a:p>
          <a:p>
            <a:pPr marL="342900" indent="-342900">
              <a:buAutoNum type="alphaLcParenR"/>
            </a:pPr>
            <a:r>
              <a:rPr lang="it-IT" sz="2400" dirty="0"/>
              <a:t>Rivisitazione delle proposte agro-alimentari-</a:t>
            </a:r>
            <a:r>
              <a:rPr lang="it-IT" sz="2400" b="1" dirty="0"/>
              <a:t>RICICLO</a:t>
            </a:r>
          </a:p>
          <a:p>
            <a:pPr marL="342900" indent="-342900">
              <a:buAutoNum type="alphaLcParenR"/>
            </a:pPr>
            <a:r>
              <a:rPr lang="it-IT" sz="2400" dirty="0"/>
              <a:t>Attenzione  ai mutamenti di mercato ed alla nascita di nuovi modelli di turismo</a:t>
            </a:r>
          </a:p>
          <a:p>
            <a:pPr marL="342900" indent="-342900">
              <a:buAutoNum type="alphaLcParenR"/>
            </a:pPr>
            <a:r>
              <a:rPr lang="it-IT" sz="2400" dirty="0"/>
              <a:t>Attenzione  agli impatti ambientali</a:t>
            </a:r>
          </a:p>
          <a:p>
            <a:pPr marL="342900" indent="-342900">
              <a:buAutoNum type="alphaLcParenR"/>
            </a:pPr>
            <a:r>
              <a:rPr lang="it-IT" sz="2400" dirty="0"/>
              <a:t>Valorizzazione dell’esistente in forme innovative, rispettose di territorio, biodiversità  e cultura locale (</a:t>
            </a:r>
            <a:r>
              <a:rPr lang="it-IT" sz="2400" b="1" dirty="0"/>
              <a:t>albergo diffuso</a:t>
            </a:r>
            <a:r>
              <a:rPr lang="it-IT" sz="2400" dirty="0"/>
              <a:t>)</a:t>
            </a:r>
          </a:p>
          <a:p>
            <a:endParaRPr lang="it-IT" sz="2400" dirty="0"/>
          </a:p>
          <a:p>
            <a:pPr marL="342900" indent="-342900">
              <a:buAutoNum type="alphaLcParenR"/>
            </a:pPr>
            <a:endParaRPr lang="it-IT" sz="2400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332" y="1702907"/>
            <a:ext cx="1269906" cy="1293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110" y="1702907"/>
            <a:ext cx="1275839" cy="1293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275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 di testo 2">
            <a:extLst>
              <a:ext uri="{FF2B5EF4-FFF2-40B4-BE49-F238E27FC236}">
                <a16:creationId xmlns:a16="http://schemas.microsoft.com/office/drawing/2014/main" id="{3B8C791D-6B47-46A0-A24B-008AE7C44C08}"/>
              </a:ext>
            </a:extLst>
          </p:cNvPr>
          <p:cNvSpPr txBox="1"/>
          <p:nvPr/>
        </p:nvSpPr>
        <p:spPr>
          <a:xfrm>
            <a:off x="179512" y="260648"/>
            <a:ext cx="8964488" cy="6336704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6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Racconta </a:t>
            </a:r>
            <a:r>
              <a:rPr lang="it-IT" sz="16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come: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it-IT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Promuovi le tradizioni e la cultura della comunità locale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it-I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it-IT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 approvvigioni di prodotti del territorio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it-I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it-IT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Migliori il tuo prodotto/servizio sulla base dei ritorni dei clienti e dei collaboratori.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it-I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it-IT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Investi in soluzioni innovative nei tuoi processi produttivi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it-I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it-IT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Rendi conto del valore delle scelte, non solo del prezzo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it-I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it-IT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Collabori con i fornitori, secondo obiettivi condivisi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it-I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it-IT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Ottimizzi tutte le risorse coinvolte nel ciclo di vita del tuo prodotto/servizio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it-I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it-IT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Promuovi la biodiversità 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it-I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it-IT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Investi in un miglioramento continuo della salute e della sicurezza dei tuoi clienti e collaboratori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it-I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it-IT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Soddisfi chi ha necessità particolari per cultura, salute e religione.</a:t>
            </a:r>
            <a:endParaRPr lang="it-I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065095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080120"/>
          </a:xfrm>
        </p:spPr>
        <p:txBody>
          <a:bodyPr/>
          <a:lstStyle/>
          <a:p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AREGAI vs LICET</a:t>
            </a:r>
            <a:r>
              <a:rPr lang="it-IT" baseline="30000" dirty="0">
                <a:solidFill>
                  <a:schemeClr val="accent6">
                    <a:lumMod val="75000"/>
                  </a:schemeClr>
                </a:solidFill>
              </a:rPr>
              <a:t>®</a:t>
            </a:r>
            <a:endParaRPr lang="it-IT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95536" y="1036485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Nel 2009, L’associazione AREGAI registra il marchio LICET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395536" y="1772816"/>
            <a:ext cx="842493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Marchio collettivo collaborativo</a:t>
            </a:r>
            <a:r>
              <a:rPr lang="it-IT" dirty="0"/>
              <a:t>, </a:t>
            </a:r>
            <a:r>
              <a:rPr lang="it-IT" dirty="0" err="1"/>
              <a:t>LICET</a:t>
            </a:r>
            <a:r>
              <a:rPr lang="it-IT" baseline="30000" dirty="0" err="1"/>
              <a:t>®</a:t>
            </a:r>
            <a:r>
              <a:rPr lang="it-IT" dirty="0" err="1"/>
              <a:t>si</a:t>
            </a:r>
            <a:r>
              <a:rPr lang="it-IT" dirty="0"/>
              <a:t> differenzia da altri sistemi di qualifica e certificazione perché non è da considerarsi "un bollino" rilasciato al termine di una certificazione, ma un </a:t>
            </a:r>
            <a:r>
              <a:rPr lang="it-IT" b="1" dirty="0"/>
              <a:t>percorso</a:t>
            </a:r>
            <a:r>
              <a:rPr lang="it-IT" dirty="0"/>
              <a:t> che accompagna, passo dopo passo, lo sviluppo secondo un </a:t>
            </a:r>
            <a:r>
              <a:rPr lang="it-IT" b="1" dirty="0"/>
              <a:t>sistema a credibilità crescente</a:t>
            </a:r>
            <a:r>
              <a:rPr lang="it-IT" dirty="0"/>
              <a:t>. </a:t>
            </a:r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Con LICET</a:t>
            </a:r>
            <a:r>
              <a:rPr lang="it-IT" baseline="30000" dirty="0"/>
              <a:t>®</a:t>
            </a:r>
            <a:r>
              <a:rPr lang="it-IT" dirty="0"/>
              <a:t> è possibile  operare per il benessere dei cittadini e dei visitatori attraverso:</a:t>
            </a:r>
          </a:p>
          <a:p>
            <a:endParaRPr lang="it-IT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/>
              <a:t>il miglioramento ed il ‘cambio’ delle </a:t>
            </a:r>
            <a:r>
              <a:rPr lang="it-IT" b="1" dirty="0"/>
              <a:t>azioni quotidiane </a:t>
            </a:r>
            <a:r>
              <a:rPr lang="it-IT" dirty="0"/>
              <a:t>utilizzando la sostenibilità ambientale, culturale, sociale ed economica come leve strategiche;</a:t>
            </a:r>
          </a:p>
          <a:p>
            <a:endParaRPr lang="it-IT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b="1" dirty="0"/>
              <a:t>progetti partecipati</a:t>
            </a:r>
            <a:r>
              <a:rPr lang="it-IT" dirty="0"/>
              <a:t>, in particolare per  territori a vocazione turistica durevole;</a:t>
            </a:r>
          </a:p>
          <a:p>
            <a:endParaRPr lang="it-IT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/>
              <a:t>reali e quantificabili </a:t>
            </a:r>
            <a:r>
              <a:rPr lang="it-IT" b="1" dirty="0"/>
              <a:t>risparmi di tempo e denaro</a:t>
            </a:r>
            <a:r>
              <a:rPr lang="it-IT" dirty="0"/>
              <a:t>, valorizzando il patrimonio tangibile ed intangibile di ogni organizzazione e di ogni territorio. </a:t>
            </a:r>
          </a:p>
        </p:txBody>
      </p:sp>
    </p:spTree>
    <p:extLst>
      <p:ext uri="{BB962C8B-B14F-4D97-AF65-F5344CB8AC3E}">
        <p14:creationId xmlns:p14="http://schemas.microsoft.com/office/powerpoint/2010/main" val="1136610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46856" y="13393"/>
            <a:ext cx="8229600" cy="1143000"/>
          </a:xfrm>
        </p:spPr>
        <p:txBody>
          <a:bodyPr>
            <a:normAutofit/>
          </a:bodyPr>
          <a:lstStyle/>
          <a:p>
            <a:r>
              <a:rPr lang="it-IT" sz="3600" dirty="0">
                <a:solidFill>
                  <a:schemeClr val="accent6">
                    <a:lumMod val="75000"/>
                  </a:schemeClr>
                </a:solidFill>
              </a:rPr>
              <a:t>CONDIVIDI, MISURA, COMUNICA, CRESCI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308202"/>
            <a:ext cx="8784976" cy="55497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L 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I	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C	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E	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T    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7776864" cy="873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899592" y="2028294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Valorizzazione, rispetto e condivisione del territorio, dei suoi valori, del </a:t>
            </a:r>
            <a:r>
              <a:rPr lang="it-IT" dirty="0" err="1">
                <a:solidFill>
                  <a:schemeClr val="accent2">
                    <a:lumMod val="75000"/>
                  </a:schemeClr>
                </a:solidFill>
              </a:rPr>
              <a:t>genius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 loci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44" y="2446668"/>
            <a:ext cx="7776864" cy="839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1043608" y="3136874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FFCC00"/>
                </a:solidFill>
              </a:rPr>
              <a:t>Innovazione, originalità, creatività biodiversità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274" y="3471290"/>
            <a:ext cx="7699289" cy="944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1403648" y="4231034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Efficienza e risparmio per il cittadino, per le aziende turistiche, per i visitatori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957" y="4600367"/>
            <a:ext cx="7733606" cy="916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817446" y="5363398"/>
            <a:ext cx="7845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00B050"/>
                </a:solidFill>
              </a:rPr>
              <a:t>Ecologia integrale come risorsa di benessere condiviso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45" y="5732730"/>
            <a:ext cx="7776864" cy="813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1403648" y="6471781"/>
            <a:ext cx="7930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</a:rPr>
              <a:t>Inclusione sociale, empatia, benessere psico-fisico</a:t>
            </a:r>
          </a:p>
        </p:txBody>
      </p:sp>
    </p:spTree>
    <p:extLst>
      <p:ext uri="{BB962C8B-B14F-4D97-AF65-F5344CB8AC3E}">
        <p14:creationId xmlns:p14="http://schemas.microsoft.com/office/powerpoint/2010/main" val="277916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t-IT" dirty="0"/>
              <a:t>                 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IL MODELLO  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41" y="1484784"/>
            <a:ext cx="8808919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32655"/>
            <a:ext cx="1974850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0437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Immagine 51">
            <a:extLst>
              <a:ext uri="{FF2B5EF4-FFF2-40B4-BE49-F238E27FC236}">
                <a16:creationId xmlns:a16="http://schemas.microsoft.com/office/drawing/2014/main" id="{A363031D-C3F0-4AF3-AF0B-397ADFDC2B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08" y="5589240"/>
            <a:ext cx="8928663" cy="1087673"/>
          </a:xfrm>
          <a:prstGeom prst="rect">
            <a:avLst/>
          </a:prstGeom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96E5BE5E-23B0-4F18-B834-88501412D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48" y="1020309"/>
            <a:ext cx="696565" cy="669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C6A88FDA-26F1-4C6B-A78F-8499CB8E9016}"/>
              </a:ext>
            </a:extLst>
          </p:cNvPr>
          <p:cNvSpPr txBox="1"/>
          <p:nvPr/>
        </p:nvSpPr>
        <p:spPr>
          <a:xfrm>
            <a:off x="976057" y="1655621"/>
            <a:ext cx="2694036" cy="2923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endParaRPr lang="it-IT" sz="1300" dirty="0">
              <a:solidFill>
                <a:schemeClr val="accent1">
                  <a:lumMod val="50000"/>
                </a:schemeClr>
              </a:solidFill>
              <a:latin typeface="Lucida Sans" panose="020B0602030504020204" pitchFamily="34" charset="0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92EEB5A2-3F77-40CE-B35C-D0842576B52D}"/>
              </a:ext>
            </a:extLst>
          </p:cNvPr>
          <p:cNvSpPr txBox="1"/>
          <p:nvPr/>
        </p:nvSpPr>
        <p:spPr>
          <a:xfrm>
            <a:off x="1114956" y="1020309"/>
            <a:ext cx="7718336" cy="2124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406" b="1" dirty="0">
              <a:solidFill>
                <a:schemeClr val="accent1">
                  <a:lumMod val="50000"/>
                </a:schemeClr>
              </a:solidFill>
              <a:latin typeface="Lucida Sans" panose="020B0602030504020204" pitchFamily="34" charset="0"/>
            </a:endParaRPr>
          </a:p>
          <a:p>
            <a:pPr algn="just"/>
            <a:r>
              <a:rPr lang="it-IT" sz="1600" dirty="0">
                <a:latin typeface="Lucida Sans" panose="020B0602030504020204" pitchFamily="34" charset="0"/>
              </a:rPr>
              <a:t>I professionisti e le imprese che si associano ad AREGAI Terre di Benessere intraprendono un percorso che valorizza </a:t>
            </a:r>
            <a:r>
              <a:rPr lang="it-IT" sz="1600" b="1" dirty="0">
                <a:latin typeface="Lucida Sans" panose="020B0602030504020204" pitchFamily="34" charset="0"/>
              </a:rPr>
              <a:t>il proprio «sapere fare» </a:t>
            </a:r>
            <a:r>
              <a:rPr lang="it-IT" sz="1600" dirty="0">
                <a:latin typeface="Lucida Sans" panose="020B0602030504020204" pitchFamily="34" charset="0"/>
              </a:rPr>
              <a:t>e facilita la collaborazione. Riconosciamo il merito degli imprenditori e dei professionisti che si impegnano ogni giorno a trasmettere un sano stile di vita attraverso scelte ed azioni operate secondo i criteri del modello LICET® e tese a creare benessere sul territorio. Il percorso per </a:t>
            </a:r>
            <a:r>
              <a:rPr lang="it-IT" sz="1600" b="1" dirty="0">
                <a:latin typeface="Lucida Sans" panose="020B0602030504020204" pitchFamily="34" charset="0"/>
              </a:rPr>
              <a:t>l’ospitalità</a:t>
            </a:r>
            <a:r>
              <a:rPr lang="it-IT" sz="1600" dirty="0">
                <a:latin typeface="Lucida Sans" panose="020B0602030504020204" pitchFamily="34" charset="0"/>
              </a:rPr>
              <a:t> mediterranea è sviluppato con il supporto del socio MEDITERRANEACONSULAB.</a:t>
            </a:r>
            <a:endParaRPr lang="it-IT" sz="1600" b="1" dirty="0">
              <a:latin typeface="Lucida Sans" panose="020B0602030504020204" pitchFamily="34" charset="0"/>
            </a:endParaRP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EE739B9D-3B68-4CD4-B0C6-C1793FA9A13A}"/>
              </a:ext>
            </a:extLst>
          </p:cNvPr>
          <p:cNvSpPr txBox="1"/>
          <p:nvPr/>
        </p:nvSpPr>
        <p:spPr>
          <a:xfrm>
            <a:off x="1055569" y="4092658"/>
            <a:ext cx="7703251" cy="1287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it-IT" sz="569" dirty="0">
              <a:latin typeface="Lucida Sans" panose="020B0602030504020204" pitchFamily="34" charset="0"/>
            </a:endParaRPr>
          </a:p>
          <a:p>
            <a:pPr algn="just"/>
            <a:r>
              <a:rPr lang="it-IT" dirty="0">
                <a:latin typeface="Lucida Sans" panose="020B0602030504020204" pitchFamily="34" charset="0"/>
              </a:rPr>
              <a:t>Valorizziamo scelte e azioni mirate a rendere il territorio ospitale, non solo basandosi sulla qualità dei prodotti, bensì sulla capacità di integrare i servizi per offrire una ospitalità sempre più personalizzata.  </a:t>
            </a: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FE90E00A-B1A0-4C4A-B58A-5356E12DB448}"/>
              </a:ext>
            </a:extLst>
          </p:cNvPr>
          <p:cNvSpPr txBox="1"/>
          <p:nvPr/>
        </p:nvSpPr>
        <p:spPr>
          <a:xfrm>
            <a:off x="277469" y="5627608"/>
            <a:ext cx="1111783" cy="58009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it-IT" sz="813" b="1" dirty="0">
                <a:solidFill>
                  <a:schemeClr val="bg1"/>
                </a:solidFill>
              </a:rPr>
              <a:t>STORIA</a:t>
            </a:r>
          </a:p>
          <a:p>
            <a:r>
              <a:rPr lang="it-IT" sz="813" b="1" dirty="0">
                <a:solidFill>
                  <a:schemeClr val="bg1"/>
                </a:solidFill>
              </a:rPr>
              <a:t>TRADIZIONI</a:t>
            </a:r>
          </a:p>
          <a:p>
            <a:r>
              <a:rPr lang="it-IT" sz="813" b="1" dirty="0">
                <a:solidFill>
                  <a:schemeClr val="bg1"/>
                </a:solidFill>
              </a:rPr>
              <a:t>COMUNITA’</a:t>
            </a:r>
          </a:p>
          <a:p>
            <a:pPr marL="139300" indent="-139300">
              <a:buFont typeface="Arial" panose="020B0604020202020204" pitchFamily="34" charset="0"/>
              <a:buChar char="•"/>
            </a:pPr>
            <a:endParaRPr lang="it-IT" sz="731" dirty="0">
              <a:solidFill>
                <a:schemeClr val="bg1"/>
              </a:solidFill>
            </a:endParaRP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764C910E-CC86-4710-B24D-5A50D0002AF1}"/>
              </a:ext>
            </a:extLst>
          </p:cNvPr>
          <p:cNvSpPr txBox="1"/>
          <p:nvPr/>
        </p:nvSpPr>
        <p:spPr>
          <a:xfrm>
            <a:off x="2091269" y="5683842"/>
            <a:ext cx="1268995" cy="46762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it-IT" sz="813" b="1" dirty="0"/>
              <a:t>CREATIVITA’</a:t>
            </a:r>
          </a:p>
          <a:p>
            <a:r>
              <a:rPr lang="it-IT" sz="813" b="1" dirty="0"/>
              <a:t>ASCOLTO</a:t>
            </a:r>
          </a:p>
          <a:p>
            <a:r>
              <a:rPr lang="it-IT" sz="813" b="1" dirty="0"/>
              <a:t>INTERAZIONE</a:t>
            </a:r>
            <a:endParaRPr lang="it-IT" sz="731" dirty="0">
              <a:solidFill>
                <a:schemeClr val="bg1"/>
              </a:solidFill>
            </a:endParaRP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605F11C2-E531-43C8-929A-97B376C09102}"/>
              </a:ext>
            </a:extLst>
          </p:cNvPr>
          <p:cNvSpPr txBox="1"/>
          <p:nvPr/>
        </p:nvSpPr>
        <p:spPr>
          <a:xfrm>
            <a:off x="3907558" y="5722415"/>
            <a:ext cx="1328884" cy="58009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it-IT" sz="813" b="1" dirty="0">
                <a:solidFill>
                  <a:schemeClr val="bg1"/>
                </a:solidFill>
              </a:rPr>
              <a:t>COLLABORAZIONE</a:t>
            </a:r>
          </a:p>
          <a:p>
            <a:r>
              <a:rPr lang="it-IT" sz="813" b="1" dirty="0">
                <a:solidFill>
                  <a:schemeClr val="bg1"/>
                </a:solidFill>
              </a:rPr>
              <a:t>CONDIVISIONE</a:t>
            </a:r>
          </a:p>
          <a:p>
            <a:r>
              <a:rPr lang="it-IT" sz="813" b="1" dirty="0">
                <a:solidFill>
                  <a:schemeClr val="bg1"/>
                </a:solidFill>
              </a:rPr>
              <a:t>ONESTA’</a:t>
            </a:r>
          </a:p>
          <a:p>
            <a:pPr marL="139300" indent="-139300">
              <a:buFont typeface="Arial" panose="020B0604020202020204" pitchFamily="34" charset="0"/>
              <a:buChar char="•"/>
            </a:pPr>
            <a:endParaRPr lang="it-IT" sz="731" dirty="0">
              <a:solidFill>
                <a:schemeClr val="bg1"/>
              </a:solidFill>
            </a:endParaRP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A466F5CB-BD27-4AE2-9B55-32A6BEE13F3F}"/>
              </a:ext>
            </a:extLst>
          </p:cNvPr>
          <p:cNvSpPr txBox="1"/>
          <p:nvPr/>
        </p:nvSpPr>
        <p:spPr>
          <a:xfrm>
            <a:off x="5652120" y="5722415"/>
            <a:ext cx="1250020" cy="58009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it-IT" sz="813" b="1" dirty="0">
                <a:solidFill>
                  <a:schemeClr val="bg1"/>
                </a:solidFill>
              </a:rPr>
              <a:t>BIODIVERSITA’</a:t>
            </a:r>
          </a:p>
          <a:p>
            <a:r>
              <a:rPr lang="it-IT" sz="813" b="1" dirty="0">
                <a:solidFill>
                  <a:schemeClr val="bg1"/>
                </a:solidFill>
              </a:rPr>
              <a:t>RICICLO </a:t>
            </a:r>
          </a:p>
          <a:p>
            <a:r>
              <a:rPr lang="it-IT" sz="813" b="1" dirty="0">
                <a:solidFill>
                  <a:schemeClr val="bg1"/>
                </a:solidFill>
              </a:rPr>
              <a:t>MODERAZIONE</a:t>
            </a:r>
          </a:p>
          <a:p>
            <a:endParaRPr lang="it-IT" sz="731" dirty="0">
              <a:solidFill>
                <a:schemeClr val="bg1"/>
              </a:solidFill>
            </a:endParaRPr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259F1F4D-C784-4F07-BBBD-31BA8906C288}"/>
              </a:ext>
            </a:extLst>
          </p:cNvPr>
          <p:cNvSpPr txBox="1"/>
          <p:nvPr/>
        </p:nvSpPr>
        <p:spPr>
          <a:xfrm>
            <a:off x="7527390" y="5747987"/>
            <a:ext cx="1328883" cy="705193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it-IT" sz="813" b="1" dirty="0">
                <a:solidFill>
                  <a:schemeClr val="bg1"/>
                </a:solidFill>
              </a:rPr>
              <a:t>SOCIALIZZAZIONE</a:t>
            </a:r>
          </a:p>
          <a:p>
            <a:r>
              <a:rPr lang="it-IT" sz="813" b="1" dirty="0">
                <a:solidFill>
                  <a:schemeClr val="bg1"/>
                </a:solidFill>
              </a:rPr>
              <a:t>OSPITALITA</a:t>
            </a:r>
          </a:p>
          <a:p>
            <a:r>
              <a:rPr lang="it-IT" sz="813" b="1" dirty="0">
                <a:solidFill>
                  <a:schemeClr val="bg1"/>
                </a:solidFill>
              </a:rPr>
              <a:t>BENESSERE</a:t>
            </a:r>
          </a:p>
          <a:p>
            <a:endParaRPr lang="it-IT" sz="813" b="1" dirty="0">
              <a:solidFill>
                <a:schemeClr val="bg1"/>
              </a:solidFill>
            </a:endParaRPr>
          </a:p>
          <a:p>
            <a:endParaRPr lang="it-IT" sz="731" dirty="0">
              <a:solidFill>
                <a:schemeClr val="bg1"/>
              </a:solidFill>
            </a:endParaRPr>
          </a:p>
        </p:txBody>
      </p:sp>
      <p:pic>
        <p:nvPicPr>
          <p:cNvPr id="69" name="Immagine 2">
            <a:extLst>
              <a:ext uri="{FF2B5EF4-FFF2-40B4-BE49-F238E27FC236}">
                <a16:creationId xmlns:a16="http://schemas.microsoft.com/office/drawing/2014/main" id="{E98471F1-9A82-49B7-8592-6B51C63AD9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264" y="477204"/>
            <a:ext cx="2423472" cy="543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Immagine 72">
            <a:extLst>
              <a:ext uri="{FF2B5EF4-FFF2-40B4-BE49-F238E27FC236}">
                <a16:creationId xmlns:a16="http://schemas.microsoft.com/office/drawing/2014/main" id="{F2BC4AE7-C02E-4281-A3C6-875DA853B7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8" y="3043502"/>
            <a:ext cx="8839665" cy="1152128"/>
          </a:xfrm>
          <a:prstGeom prst="rect">
            <a:avLst/>
          </a:prstGeom>
        </p:spPr>
      </p:pic>
      <p:sp>
        <p:nvSpPr>
          <p:cNvPr id="77" name="CasellaDiTesto 76">
            <a:extLst>
              <a:ext uri="{FF2B5EF4-FFF2-40B4-BE49-F238E27FC236}">
                <a16:creationId xmlns:a16="http://schemas.microsoft.com/office/drawing/2014/main" id="{9BA3EA55-AA69-4239-9CFF-21EE1FAF7A1B}"/>
              </a:ext>
            </a:extLst>
          </p:cNvPr>
          <p:cNvSpPr txBox="1"/>
          <p:nvPr/>
        </p:nvSpPr>
        <p:spPr>
          <a:xfrm>
            <a:off x="3264684" y="2585646"/>
            <a:ext cx="85725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700" dirty="0">
                <a:solidFill>
                  <a:srgbClr val="00B050"/>
                </a:solidFill>
              </a:rPr>
              <a:t>Eco-sostenibilità</a:t>
            </a:r>
          </a:p>
        </p:txBody>
      </p:sp>
      <p:pic>
        <p:nvPicPr>
          <p:cNvPr id="81" name="Immagine 80">
            <a:extLst>
              <a:ext uri="{FF2B5EF4-FFF2-40B4-BE49-F238E27FC236}">
                <a16:creationId xmlns:a16="http://schemas.microsoft.com/office/drawing/2014/main" id="{40FD052B-1710-4619-8240-00B0F29BF2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17" y="4371533"/>
            <a:ext cx="635044" cy="604338"/>
          </a:xfrm>
          <a:prstGeom prst="rect">
            <a:avLst/>
          </a:prstGeom>
        </p:spPr>
      </p:pic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D4B94A96-F46B-42E5-A559-F6D41793EB38}"/>
              </a:ext>
            </a:extLst>
          </p:cNvPr>
          <p:cNvSpPr txBox="1"/>
          <p:nvPr/>
        </p:nvSpPr>
        <p:spPr>
          <a:xfrm>
            <a:off x="175306" y="63742"/>
            <a:ext cx="8839665" cy="64633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Lucida Sans" panose="020B0602030504020204" pitchFamily="34" charset="0"/>
              </a:rPr>
              <a:t>PERCORSO</a:t>
            </a:r>
            <a:endParaRPr lang="it-IT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latin typeface="Lucida Sans" panose="020B0602030504020204" pitchFamily="34" charset="0"/>
            </a:endParaRPr>
          </a:p>
        </p:txBody>
      </p:sp>
      <p:pic>
        <p:nvPicPr>
          <p:cNvPr id="99" name="Immagine 98">
            <a:extLst>
              <a:ext uri="{FF2B5EF4-FFF2-40B4-BE49-F238E27FC236}">
                <a16:creationId xmlns:a16="http://schemas.microsoft.com/office/drawing/2014/main" id="{892E6D9A-3F41-42D1-9C4E-A9FD25B8B29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971" y="89169"/>
            <a:ext cx="812804" cy="422033"/>
          </a:xfrm>
          <a:prstGeom prst="rect">
            <a:avLst/>
          </a:prstGeom>
        </p:spPr>
      </p:pic>
      <p:pic>
        <p:nvPicPr>
          <p:cNvPr id="100" name="Picture 3">
            <a:extLst>
              <a:ext uri="{FF2B5EF4-FFF2-40B4-BE49-F238E27FC236}">
                <a16:creationId xmlns:a16="http://schemas.microsoft.com/office/drawing/2014/main" id="{7ED49299-6084-4A2F-B5A8-AA9F93905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32" y="165021"/>
            <a:ext cx="1612939" cy="24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07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29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ABBIAMO VALORI COMUNI CHE TRASFORMIAMO IN OBIETTIVI CONDIVISI E IN RISULTATI CONCRETI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340768"/>
            <a:ext cx="3888432" cy="4972107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it-IT" sz="1800" b="1" dirty="0"/>
              <a:t>5 VALORI E 38 CRITERI </a:t>
            </a:r>
            <a:r>
              <a:rPr lang="it-IT" sz="1800" b="1" dirty="0" err="1"/>
              <a:t>DI</a:t>
            </a:r>
            <a:r>
              <a:rPr lang="it-IT" sz="1800" b="1" dirty="0"/>
              <a:t> SVILUPPO SOSTENIBILE</a:t>
            </a:r>
          </a:p>
          <a:p>
            <a:pPr lvl="0"/>
            <a:r>
              <a:rPr lang="it-IT" sz="1800" b="1" dirty="0"/>
              <a:t>L</a:t>
            </a:r>
            <a:r>
              <a:rPr lang="it-IT" sz="1800" dirty="0"/>
              <a:t>egame con il territorio, la comunità locale, la storia e la cultura.</a:t>
            </a:r>
          </a:p>
          <a:p>
            <a:pPr lvl="0"/>
            <a:r>
              <a:rPr lang="it-IT" sz="1800" b="1" dirty="0"/>
              <a:t>I</a:t>
            </a:r>
            <a:r>
              <a:rPr lang="it-IT" sz="1800" dirty="0"/>
              <a:t>nnovazione e miglioramento, creando soluzioni che le persone vogliono e di cui necessitano.</a:t>
            </a:r>
          </a:p>
          <a:p>
            <a:pPr lvl="0"/>
            <a:r>
              <a:rPr lang="it-IT" sz="1800" b="1" dirty="0"/>
              <a:t>C</a:t>
            </a:r>
            <a:r>
              <a:rPr lang="it-IT" sz="1800" dirty="0"/>
              <a:t>ompetitività e correttezza, profitto per chi produce, vantaggi per chi acquista, valore aggiunto per tutti.</a:t>
            </a:r>
          </a:p>
          <a:p>
            <a:pPr lvl="0"/>
            <a:r>
              <a:rPr lang="it-IT" sz="1800" b="1" dirty="0" err="1"/>
              <a:t>E</a:t>
            </a:r>
            <a:r>
              <a:rPr lang="it-IT" sz="1800" dirty="0" err="1"/>
              <a:t>co-sostenibilità</a:t>
            </a:r>
            <a:r>
              <a:rPr lang="it-IT" sz="1800" dirty="0"/>
              <a:t>, attenzione e cura per l'ambiente e capacità di uso delle risorse.</a:t>
            </a:r>
          </a:p>
          <a:p>
            <a:pPr lvl="0"/>
            <a:r>
              <a:rPr lang="it-IT" sz="1800" b="1" dirty="0"/>
              <a:t>T</a:t>
            </a:r>
            <a:r>
              <a:rPr lang="it-IT" sz="1800" dirty="0"/>
              <a:t>utela della sicurezza e della salute per le persone che condividono un benessere sostenibile.</a:t>
            </a:r>
          </a:p>
          <a:p>
            <a:endParaRPr lang="it-IT" sz="1800" dirty="0"/>
          </a:p>
        </p:txBody>
      </p:sp>
      <p:pic>
        <p:nvPicPr>
          <p:cNvPr id="4" name="Immagin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4008" y="1628800"/>
            <a:ext cx="4256440" cy="404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09987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750027"/>
            <a:ext cx="6422604" cy="5698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it-IT" sz="3000" b="1" dirty="0">
                <a:solidFill>
                  <a:srgbClr val="C00000"/>
                </a:solidFill>
              </a:rPr>
              <a:t> </a:t>
            </a:r>
            <a:r>
              <a:rPr lang="it-IT" sz="4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Comunica: Come? Cosa?</a:t>
            </a: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8317" y="2037157"/>
            <a:ext cx="3084666" cy="3096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olo 1"/>
          <p:cNvSpPr txBox="1">
            <a:spLocks/>
          </p:cNvSpPr>
          <p:nvPr/>
        </p:nvSpPr>
        <p:spPr>
          <a:xfrm>
            <a:off x="2465767" y="1556792"/>
            <a:ext cx="68664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3000" dirty="0"/>
          </a:p>
        </p:txBody>
      </p:sp>
      <p:sp>
        <p:nvSpPr>
          <p:cNvPr id="7" name="Rectangle 6"/>
          <p:cNvSpPr/>
          <p:nvPr/>
        </p:nvSpPr>
        <p:spPr>
          <a:xfrm>
            <a:off x="5891631" y="1404664"/>
            <a:ext cx="32523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it-IT" sz="2000" b="1" dirty="0">
                <a:solidFill>
                  <a:srgbClr val="0070C0"/>
                </a:solidFill>
                <a:latin typeface="Century Gothic" panose="020B0502020202020204" pitchFamily="34" charset="0"/>
                <a:ea typeface="+mj-ea"/>
                <a:cs typeface="+mj-cs"/>
              </a:rPr>
              <a:t>2– Cosa offri e cosa ti serve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3903" y="2344299"/>
            <a:ext cx="285441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dirty="0">
                <a:latin typeface="Century Gothic" panose="020B0502020202020204" pitchFamily="34" charset="0"/>
              </a:rPr>
              <a:t>Ciò che viene misurato, può essere </a:t>
            </a:r>
            <a:r>
              <a:rPr lang="it-IT" sz="1500" dirty="0">
                <a:solidFill>
                  <a:srgbClr val="0070C0"/>
                </a:solidFill>
                <a:latin typeface="Century Gothic" panose="020B0502020202020204" pitchFamily="34" charset="0"/>
              </a:rPr>
              <a:t>gestito</a:t>
            </a:r>
            <a:r>
              <a:rPr lang="it-IT" sz="1500" dirty="0">
                <a:latin typeface="Century Gothic" panose="020B0502020202020204" pitchFamily="34" charset="0"/>
              </a:rPr>
              <a:t>. Ma soprattutto, gestito senza sprechi e con la </a:t>
            </a:r>
            <a:r>
              <a:rPr lang="it-IT" sz="1500" dirty="0">
                <a:solidFill>
                  <a:srgbClr val="0070C0"/>
                </a:solidFill>
                <a:latin typeface="Century Gothic" panose="020B0502020202020204" pitchFamily="34" charset="0"/>
              </a:rPr>
              <a:t>sostenibilità</a:t>
            </a:r>
            <a:r>
              <a:rPr lang="it-IT" sz="1500" dirty="0">
                <a:latin typeface="Century Gothic" panose="020B0502020202020204" pitchFamily="34" charset="0"/>
              </a:rPr>
              <a:t> come obiettivo finale. </a:t>
            </a:r>
          </a:p>
          <a:p>
            <a:r>
              <a:rPr lang="it-IT" sz="1500" dirty="0">
                <a:latin typeface="Century Gothic" panose="020B0502020202020204" pitchFamily="34" charset="0"/>
              </a:rPr>
              <a:t>La </a:t>
            </a:r>
            <a:r>
              <a:rPr lang="it-IT" sz="1500" dirty="0">
                <a:solidFill>
                  <a:srgbClr val="0070C0"/>
                </a:solidFill>
                <a:latin typeface="Century Gothic" panose="020B0502020202020204" pitchFamily="34" charset="0"/>
              </a:rPr>
              <a:t>forma mentis </a:t>
            </a:r>
            <a:r>
              <a:rPr lang="it-IT" sz="1500" dirty="0">
                <a:latin typeface="Century Gothic" panose="020B0502020202020204" pitchFamily="34" charset="0"/>
              </a:rPr>
              <a:t>data dal Linguaggio LICET® ti permette di individuare le tue </a:t>
            </a:r>
            <a:r>
              <a:rPr lang="it-IT" sz="1500" dirty="0">
                <a:solidFill>
                  <a:srgbClr val="0070C0"/>
                </a:solidFill>
                <a:latin typeface="Century Gothic" panose="020B0502020202020204" pitchFamily="34" charset="0"/>
              </a:rPr>
              <a:t>priorità</a:t>
            </a:r>
            <a:r>
              <a:rPr lang="it-IT" sz="1500" dirty="0">
                <a:latin typeface="Century Gothic" panose="020B0502020202020204" pitchFamily="34" charset="0"/>
              </a:rPr>
              <a:t> e di impostare una roadmap con obiettivi sostenibili. </a:t>
            </a:r>
          </a:p>
          <a:p>
            <a:r>
              <a:rPr lang="it-IT" sz="1500" dirty="0">
                <a:latin typeface="Century Gothic" panose="020B0502020202020204" pitchFamily="34" charset="0"/>
              </a:rPr>
              <a:t>In base alla tua </a:t>
            </a:r>
            <a:r>
              <a:rPr lang="it-IT" sz="1500" dirty="0">
                <a:solidFill>
                  <a:srgbClr val="0070C0"/>
                </a:solidFill>
                <a:latin typeface="Century Gothic" panose="020B0502020202020204" pitchFamily="34" charset="0"/>
              </a:rPr>
              <a:t>strategia</a:t>
            </a:r>
            <a:r>
              <a:rPr lang="it-IT" sz="1500" dirty="0">
                <a:latin typeface="Century Gothic" panose="020B0502020202020204" pitchFamily="34" charset="0"/>
              </a:rPr>
              <a:t> aziendale, la tua mission, la tua visione, la LABEL LICET® indica su quali comportamenti </a:t>
            </a:r>
            <a:r>
              <a:rPr lang="it-IT" sz="1500" dirty="0">
                <a:solidFill>
                  <a:srgbClr val="0070C0"/>
                </a:solidFill>
                <a:latin typeface="Century Gothic" panose="020B0502020202020204" pitchFamily="34" charset="0"/>
              </a:rPr>
              <a:t>agire</a:t>
            </a:r>
            <a:r>
              <a:rPr lang="it-IT" sz="1500" dirty="0">
                <a:latin typeface="Century Gothic" panose="020B0502020202020204" pitchFamily="34" charset="0"/>
              </a:rPr>
              <a:t> per primi, per raggiungere i tuoi obiettivi a </a:t>
            </a:r>
            <a:r>
              <a:rPr lang="it-IT" sz="1500" dirty="0">
                <a:solidFill>
                  <a:srgbClr val="0070C0"/>
                </a:solidFill>
                <a:latin typeface="Century Gothic" panose="020B0502020202020204" pitchFamily="34" charset="0"/>
              </a:rPr>
              <a:t>lungo termine</a:t>
            </a:r>
            <a:r>
              <a:rPr lang="it-IT" sz="1500" dirty="0">
                <a:latin typeface="Century Gothic" panose="020B0502020202020204" pitchFamily="34" charset="0"/>
              </a:rPr>
              <a:t>. </a:t>
            </a:r>
            <a:endParaRPr lang="it-IT" sz="2000" dirty="0"/>
          </a:p>
        </p:txBody>
      </p:sp>
      <p:sp>
        <p:nvSpPr>
          <p:cNvPr id="15" name="Titolo 1"/>
          <p:cNvSpPr txBox="1">
            <a:spLocks/>
          </p:cNvSpPr>
          <p:nvPr/>
        </p:nvSpPr>
        <p:spPr>
          <a:xfrm>
            <a:off x="128512" y="1541334"/>
            <a:ext cx="3325098" cy="4958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2000" b="1">
                <a:solidFill>
                  <a:srgbClr val="0070C0"/>
                </a:solidFill>
                <a:latin typeface="Century Gothic" panose="020B0502020202020204" pitchFamily="34" charset="0"/>
              </a:rPr>
              <a:t>1 – Le tue priorità</a:t>
            </a:r>
            <a:endParaRPr lang="it-IT" sz="20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26248" y="2228967"/>
            <a:ext cx="2854415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dirty="0">
                <a:latin typeface="Century Gothic" panose="020B0502020202020204" pitchFamily="34" charset="0"/>
              </a:rPr>
              <a:t>La LABEL® non solo ti presenta in modo unico e intelligente ai tuoi clienti, ma permette anche </a:t>
            </a:r>
            <a:r>
              <a:rPr lang="it-IT" sz="1500" b="1" dirty="0">
                <a:latin typeface="Century Gothic" panose="020B0502020202020204" pitchFamily="34" charset="0"/>
              </a:rPr>
              <a:t>ai tuoi collaboratori, fornitori, stakeholder di capire meglio chi sei. </a:t>
            </a:r>
          </a:p>
          <a:p>
            <a:r>
              <a:rPr lang="it-IT" sz="1500" dirty="0">
                <a:latin typeface="Century Gothic" panose="020B0502020202020204" pitchFamily="34" charset="0"/>
              </a:rPr>
              <a:t>La chiave di lettura </a:t>
            </a:r>
            <a:r>
              <a:rPr lang="it-IT" sz="15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DOMANDA OFFERTA,</a:t>
            </a:r>
            <a:r>
              <a:rPr lang="it-IT" sz="1500" b="1" dirty="0">
                <a:latin typeface="Century Gothic" panose="020B0502020202020204" pitchFamily="34" charset="0"/>
              </a:rPr>
              <a:t> infatti, fa in modo che tu possa, da una parte, </a:t>
            </a:r>
            <a:r>
              <a:rPr lang="it-IT" sz="15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presentare</a:t>
            </a:r>
            <a:r>
              <a:rPr lang="it-IT" sz="1500" b="1" dirty="0">
                <a:latin typeface="Century Gothic" panose="020B0502020202020204" pitchFamily="34" charset="0"/>
              </a:rPr>
              <a:t> il tuo </a:t>
            </a:r>
            <a:r>
              <a:rPr lang="it-IT" sz="15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valore aggiunto</a:t>
            </a:r>
            <a:r>
              <a:rPr lang="it-IT" sz="1500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it-IT" sz="1500" dirty="0">
                <a:latin typeface="Century Gothic" panose="020B0502020202020204" pitchFamily="34" charset="0"/>
              </a:rPr>
              <a:t>e cosa sei in grado di offrire, dall’altra offre ai tuoi interlocutori quali sono i tuoi punti deboli, per dare loro modo di fornire </a:t>
            </a:r>
            <a:r>
              <a:rPr lang="it-IT" sz="1500" dirty="0">
                <a:solidFill>
                  <a:srgbClr val="0070C0"/>
                </a:solidFill>
                <a:latin typeface="Century Gothic" panose="020B0502020202020204" pitchFamily="34" charset="0"/>
              </a:rPr>
              <a:t>subito e senza perdite di tempo </a:t>
            </a:r>
            <a:r>
              <a:rPr lang="it-IT" sz="1500" dirty="0">
                <a:latin typeface="Century Gothic" panose="020B0502020202020204" pitchFamily="34" charset="0"/>
              </a:rPr>
              <a:t>esattamente cosa ti serve. </a:t>
            </a:r>
          </a:p>
        </p:txBody>
      </p:sp>
    </p:spTree>
    <p:extLst>
      <p:ext uri="{BB962C8B-B14F-4D97-AF65-F5344CB8AC3E}">
        <p14:creationId xmlns:p14="http://schemas.microsoft.com/office/powerpoint/2010/main" val="70926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51520" y="116632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CASE HISTORIES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2746"/>
            <a:ext cx="8568952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59192"/>
            <a:ext cx="8352928" cy="2142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20839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2289</Words>
  <Application>Microsoft Macintosh PowerPoint</Application>
  <PresentationFormat>Presentazione su schermo (4:3)</PresentationFormat>
  <Paragraphs>220</Paragraphs>
  <Slides>26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34" baseType="lpstr">
      <vt:lpstr>Arial</vt:lpstr>
      <vt:lpstr>Calibri</vt:lpstr>
      <vt:lpstr>Century Gothic</vt:lpstr>
      <vt:lpstr>Lucida Sans</vt:lpstr>
      <vt:lpstr>Symbol</vt:lpstr>
      <vt:lpstr>Times New Roman</vt:lpstr>
      <vt:lpstr>Wingdings</vt:lpstr>
      <vt:lpstr>Tema di Office</vt:lpstr>
      <vt:lpstr>Presentazione standard di PowerPoint</vt:lpstr>
      <vt:lpstr>Presentazione standard di PowerPoint</vt:lpstr>
      <vt:lpstr>AREGAI vs LICET®</vt:lpstr>
      <vt:lpstr>CONDIVIDI, MISURA, COMUNICA, CRESCI</vt:lpstr>
      <vt:lpstr>                 IL MODELLO  </vt:lpstr>
      <vt:lpstr>Presentazione standard di PowerPoint</vt:lpstr>
      <vt:lpstr>ABBIAMO VALORI COMUNI CHE TRASFORMIAMO IN OBIETTIVI CONDIVISI E IN RISULTATI CONCRETI</vt:lpstr>
      <vt:lpstr> Comunica: Come? Cosa?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APPLICAZIONE VALORI LICET</vt:lpstr>
      <vt:lpstr>Presentazione standard di PowerPoint</vt:lpstr>
      <vt:lpstr>Presentazione standard di PowerPoint</vt:lpstr>
      <vt:lpstr>Presentazione standard di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giovanna</dc:creator>
  <cp:lastModifiedBy>giovanna ceccherini</cp:lastModifiedBy>
  <cp:revision>18</cp:revision>
  <dcterms:created xsi:type="dcterms:W3CDTF">2019-03-15T10:01:11Z</dcterms:created>
  <dcterms:modified xsi:type="dcterms:W3CDTF">2019-10-20T19:38:33Z</dcterms:modified>
</cp:coreProperties>
</file>