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7" r:id="rId3"/>
    <p:sldId id="258" r:id="rId4"/>
    <p:sldId id="259" r:id="rId5"/>
    <p:sldId id="291" r:id="rId6"/>
    <p:sldId id="292" r:id="rId7"/>
    <p:sldId id="260" r:id="rId8"/>
    <p:sldId id="261" r:id="rId9"/>
    <p:sldId id="262" r:id="rId10"/>
    <p:sldId id="264" r:id="rId11"/>
    <p:sldId id="266" r:id="rId12"/>
    <p:sldId id="267" r:id="rId13"/>
    <p:sldId id="265" r:id="rId14"/>
    <p:sldId id="288" r:id="rId15"/>
    <p:sldId id="268" r:id="rId16"/>
    <p:sldId id="269" r:id="rId17"/>
    <p:sldId id="270" r:id="rId18"/>
    <p:sldId id="290" r:id="rId19"/>
    <p:sldId id="285" r:id="rId20"/>
    <p:sldId id="286" r:id="rId21"/>
    <p:sldId id="271" r:id="rId22"/>
    <p:sldId id="272" r:id="rId23"/>
    <p:sldId id="277" r:id="rId24"/>
    <p:sldId id="279" r:id="rId25"/>
    <p:sldId id="281" r:id="rId26"/>
    <p:sldId id="293" r:id="rId27"/>
    <p:sldId id="294" r:id="rId28"/>
    <p:sldId id="283" r:id="rId29"/>
    <p:sldId id="295" r:id="rId30"/>
    <p:sldId id="282" r:id="rId31"/>
    <p:sldId id="287" r:id="rId32"/>
  </p:sldIdLst>
  <p:sldSz cx="9144000" cy="6858000" type="screen4x3"/>
  <p:notesSz cx="6889750" cy="10020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9"/>
  </p:normalViewPr>
  <p:slideViewPr>
    <p:cSldViewPr>
      <p:cViewPr>
        <p:scale>
          <a:sx n="159" d="100"/>
          <a:sy n="159" d="100"/>
        </p:scale>
        <p:origin x="280" y="-19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85558" cy="501015"/>
          </a:xfrm>
          <a:prstGeom prst="rect">
            <a:avLst/>
          </a:prstGeom>
        </p:spPr>
        <p:txBody>
          <a:bodyPr vert="horz" lIns="92455" tIns="46227" rIns="92455" bIns="46227" rtlCol="0"/>
          <a:lstStyle>
            <a:lvl1pPr algn="l">
              <a:defRPr sz="1200"/>
            </a:lvl1pPr>
          </a:lstStyle>
          <a:p>
            <a:endParaRPr lang="it-IT"/>
          </a:p>
        </p:txBody>
      </p:sp>
      <p:sp>
        <p:nvSpPr>
          <p:cNvPr id="3" name="Segnaposto data 2"/>
          <p:cNvSpPr>
            <a:spLocks noGrp="1"/>
          </p:cNvSpPr>
          <p:nvPr>
            <p:ph type="dt" sz="quarter" idx="1"/>
          </p:nvPr>
        </p:nvSpPr>
        <p:spPr>
          <a:xfrm>
            <a:off x="3902598" y="1"/>
            <a:ext cx="2985558" cy="501015"/>
          </a:xfrm>
          <a:prstGeom prst="rect">
            <a:avLst/>
          </a:prstGeom>
        </p:spPr>
        <p:txBody>
          <a:bodyPr vert="horz" lIns="92455" tIns="46227" rIns="92455" bIns="46227" rtlCol="0"/>
          <a:lstStyle>
            <a:lvl1pPr algn="r">
              <a:defRPr sz="1200"/>
            </a:lvl1pPr>
          </a:lstStyle>
          <a:p>
            <a:fld id="{915C746A-9A07-4EDC-B310-C1CE35375AAA}" type="datetimeFigureOut">
              <a:rPr lang="it-IT" smtClean="0"/>
              <a:t>12/10/19</a:t>
            </a:fld>
            <a:endParaRPr lang="it-IT"/>
          </a:p>
        </p:txBody>
      </p:sp>
      <p:sp>
        <p:nvSpPr>
          <p:cNvPr id="4" name="Segnaposto piè di pagina 3"/>
          <p:cNvSpPr>
            <a:spLocks noGrp="1"/>
          </p:cNvSpPr>
          <p:nvPr>
            <p:ph type="ftr" sz="quarter" idx="2"/>
          </p:nvPr>
        </p:nvSpPr>
        <p:spPr>
          <a:xfrm>
            <a:off x="1" y="9517546"/>
            <a:ext cx="2985558" cy="501015"/>
          </a:xfrm>
          <a:prstGeom prst="rect">
            <a:avLst/>
          </a:prstGeom>
        </p:spPr>
        <p:txBody>
          <a:bodyPr vert="horz" lIns="92455" tIns="46227" rIns="92455" bIns="46227" rtlCol="0" anchor="b"/>
          <a:lstStyle>
            <a:lvl1pPr algn="l">
              <a:defRPr sz="1200"/>
            </a:lvl1pPr>
          </a:lstStyle>
          <a:p>
            <a:endParaRPr lang="it-IT"/>
          </a:p>
        </p:txBody>
      </p:sp>
      <p:sp>
        <p:nvSpPr>
          <p:cNvPr id="5" name="Segnaposto numero diapositiva 4"/>
          <p:cNvSpPr>
            <a:spLocks noGrp="1"/>
          </p:cNvSpPr>
          <p:nvPr>
            <p:ph type="sldNum" sz="quarter" idx="3"/>
          </p:nvPr>
        </p:nvSpPr>
        <p:spPr>
          <a:xfrm>
            <a:off x="3902598" y="9517546"/>
            <a:ext cx="2985558" cy="501015"/>
          </a:xfrm>
          <a:prstGeom prst="rect">
            <a:avLst/>
          </a:prstGeom>
        </p:spPr>
        <p:txBody>
          <a:bodyPr vert="horz" lIns="92455" tIns="46227" rIns="92455" bIns="46227" rtlCol="0" anchor="b"/>
          <a:lstStyle>
            <a:lvl1pPr algn="r">
              <a:defRPr sz="1200"/>
            </a:lvl1pPr>
          </a:lstStyle>
          <a:p>
            <a:fld id="{6D999C94-0D60-4068-8917-ECC8A75DD958}" type="slidenum">
              <a:rPr lang="it-IT" smtClean="0"/>
              <a:t>‹N›</a:t>
            </a:fld>
            <a:endParaRPr lang="it-IT"/>
          </a:p>
        </p:txBody>
      </p:sp>
    </p:spTree>
    <p:extLst>
      <p:ext uri="{BB962C8B-B14F-4D97-AF65-F5344CB8AC3E}">
        <p14:creationId xmlns:p14="http://schemas.microsoft.com/office/powerpoint/2010/main" val="2703809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85558" cy="501015"/>
          </a:xfrm>
          <a:prstGeom prst="rect">
            <a:avLst/>
          </a:prstGeom>
        </p:spPr>
        <p:txBody>
          <a:bodyPr vert="horz" lIns="92455" tIns="46227" rIns="92455" bIns="46227" rtlCol="0"/>
          <a:lstStyle>
            <a:lvl1pPr algn="l">
              <a:defRPr sz="1200"/>
            </a:lvl1pPr>
          </a:lstStyle>
          <a:p>
            <a:endParaRPr lang="it-IT"/>
          </a:p>
        </p:txBody>
      </p:sp>
      <p:sp>
        <p:nvSpPr>
          <p:cNvPr id="3" name="Segnaposto data 2"/>
          <p:cNvSpPr>
            <a:spLocks noGrp="1"/>
          </p:cNvSpPr>
          <p:nvPr>
            <p:ph type="dt" idx="1"/>
          </p:nvPr>
        </p:nvSpPr>
        <p:spPr>
          <a:xfrm>
            <a:off x="3902598" y="1"/>
            <a:ext cx="2985558" cy="501015"/>
          </a:xfrm>
          <a:prstGeom prst="rect">
            <a:avLst/>
          </a:prstGeom>
        </p:spPr>
        <p:txBody>
          <a:bodyPr vert="horz" lIns="92455" tIns="46227" rIns="92455" bIns="46227" rtlCol="0"/>
          <a:lstStyle>
            <a:lvl1pPr algn="r">
              <a:defRPr sz="1200"/>
            </a:lvl1pPr>
          </a:lstStyle>
          <a:p>
            <a:fld id="{96D089A2-DB2F-4237-9E55-8029392246B5}" type="datetimeFigureOut">
              <a:rPr lang="it-IT" smtClean="0"/>
              <a:t>12/10/19</a:t>
            </a:fld>
            <a:endParaRPr lang="it-IT"/>
          </a:p>
        </p:txBody>
      </p:sp>
      <p:sp>
        <p:nvSpPr>
          <p:cNvPr id="4" name="Segnaposto immagine diapositiva 3"/>
          <p:cNvSpPr>
            <a:spLocks noGrp="1" noRot="1" noChangeAspect="1"/>
          </p:cNvSpPr>
          <p:nvPr>
            <p:ph type="sldImg" idx="2"/>
          </p:nvPr>
        </p:nvSpPr>
        <p:spPr>
          <a:xfrm>
            <a:off x="938213" y="750888"/>
            <a:ext cx="5013325" cy="3759200"/>
          </a:xfrm>
          <a:prstGeom prst="rect">
            <a:avLst/>
          </a:prstGeom>
          <a:noFill/>
          <a:ln w="12700">
            <a:solidFill>
              <a:prstClr val="black"/>
            </a:solidFill>
          </a:ln>
        </p:spPr>
        <p:txBody>
          <a:bodyPr vert="horz" lIns="92455" tIns="46227" rIns="92455" bIns="46227" rtlCol="0" anchor="ctr"/>
          <a:lstStyle/>
          <a:p>
            <a:endParaRPr lang="it-IT"/>
          </a:p>
        </p:txBody>
      </p:sp>
      <p:sp>
        <p:nvSpPr>
          <p:cNvPr id="5" name="Segnaposto note 4"/>
          <p:cNvSpPr>
            <a:spLocks noGrp="1"/>
          </p:cNvSpPr>
          <p:nvPr>
            <p:ph type="body" sz="quarter" idx="3"/>
          </p:nvPr>
        </p:nvSpPr>
        <p:spPr>
          <a:xfrm>
            <a:off x="688976" y="4759644"/>
            <a:ext cx="5511800" cy="4509134"/>
          </a:xfrm>
          <a:prstGeom prst="rect">
            <a:avLst/>
          </a:prstGeom>
        </p:spPr>
        <p:txBody>
          <a:bodyPr vert="horz" lIns="92455" tIns="46227" rIns="92455" bIns="46227"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517546"/>
            <a:ext cx="2985558" cy="501015"/>
          </a:xfrm>
          <a:prstGeom prst="rect">
            <a:avLst/>
          </a:prstGeom>
        </p:spPr>
        <p:txBody>
          <a:bodyPr vert="horz" lIns="92455" tIns="46227" rIns="92455" bIns="46227" rtlCol="0" anchor="b"/>
          <a:lstStyle>
            <a:lvl1pPr algn="l">
              <a:defRPr sz="1200"/>
            </a:lvl1pPr>
          </a:lstStyle>
          <a:p>
            <a:endParaRPr lang="it-IT"/>
          </a:p>
        </p:txBody>
      </p:sp>
      <p:sp>
        <p:nvSpPr>
          <p:cNvPr id="7" name="Segnaposto numero diapositiva 6"/>
          <p:cNvSpPr>
            <a:spLocks noGrp="1"/>
          </p:cNvSpPr>
          <p:nvPr>
            <p:ph type="sldNum" sz="quarter" idx="5"/>
          </p:nvPr>
        </p:nvSpPr>
        <p:spPr>
          <a:xfrm>
            <a:off x="3902598" y="9517546"/>
            <a:ext cx="2985558" cy="501015"/>
          </a:xfrm>
          <a:prstGeom prst="rect">
            <a:avLst/>
          </a:prstGeom>
        </p:spPr>
        <p:txBody>
          <a:bodyPr vert="horz" lIns="92455" tIns="46227" rIns="92455" bIns="46227" rtlCol="0" anchor="b"/>
          <a:lstStyle>
            <a:lvl1pPr algn="r">
              <a:defRPr sz="1200"/>
            </a:lvl1pPr>
          </a:lstStyle>
          <a:p>
            <a:fld id="{15E53347-141A-48B0-B7B0-F1083900C028}" type="slidenum">
              <a:rPr lang="it-IT" smtClean="0"/>
              <a:t>‹N›</a:t>
            </a:fld>
            <a:endParaRPr lang="it-IT"/>
          </a:p>
        </p:txBody>
      </p:sp>
    </p:spTree>
    <p:extLst>
      <p:ext uri="{BB962C8B-B14F-4D97-AF65-F5344CB8AC3E}">
        <p14:creationId xmlns:p14="http://schemas.microsoft.com/office/powerpoint/2010/main" val="239414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0DA744A-58DD-4A14-8D24-D5DE8DD87CE2}" type="slidenum">
              <a:rPr lang="it-IT" smtClean="0"/>
              <a:t>3</a:t>
            </a:fld>
            <a:endParaRPr lang="it-IT"/>
          </a:p>
        </p:txBody>
      </p:sp>
    </p:spTree>
    <p:extLst>
      <p:ext uri="{BB962C8B-B14F-4D97-AF65-F5344CB8AC3E}">
        <p14:creationId xmlns:p14="http://schemas.microsoft.com/office/powerpoint/2010/main" val="519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0DA744A-58DD-4A14-8D24-D5DE8DD87CE2}" type="slidenum">
              <a:rPr lang="it-IT" smtClean="0"/>
              <a:t>14</a:t>
            </a:fld>
            <a:endParaRPr lang="it-IT"/>
          </a:p>
        </p:txBody>
      </p:sp>
    </p:spTree>
    <p:extLst>
      <p:ext uri="{BB962C8B-B14F-4D97-AF65-F5344CB8AC3E}">
        <p14:creationId xmlns:p14="http://schemas.microsoft.com/office/powerpoint/2010/main" val="173913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4433FF-0EC8-4F9C-A855-F713FADAF734}" type="slidenum">
              <a:rPr lang="it-IT" smtClean="0">
                <a:solidFill>
                  <a:prstClr val="black"/>
                </a:solidFill>
              </a:rPr>
              <a:pPr/>
              <a:t>25</a:t>
            </a:fld>
            <a:endParaRPr lang="it-IT">
              <a:solidFill>
                <a:prstClr val="black"/>
              </a:solidFill>
            </a:endParaRPr>
          </a:p>
        </p:txBody>
      </p:sp>
    </p:spTree>
    <p:extLst>
      <p:ext uri="{BB962C8B-B14F-4D97-AF65-F5344CB8AC3E}">
        <p14:creationId xmlns:p14="http://schemas.microsoft.com/office/powerpoint/2010/main" val="299479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AAAAF0-B6D9-49A4-9B4B-BFBF2FFB6036}"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406883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0DA744A-58DD-4A14-8D24-D5DE8DD87CE2}" type="slidenum">
              <a:rPr lang="it-IT" smtClean="0"/>
              <a:t>30</a:t>
            </a:fld>
            <a:endParaRPr lang="it-IT"/>
          </a:p>
        </p:txBody>
      </p:sp>
    </p:spTree>
    <p:extLst>
      <p:ext uri="{BB962C8B-B14F-4D97-AF65-F5344CB8AC3E}">
        <p14:creationId xmlns:p14="http://schemas.microsoft.com/office/powerpoint/2010/main" val="311232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1D0CBD8-1E83-49E1-895A-0A60312177C0}" type="datetimeFigureOut">
              <a:rPr lang="it-IT" smtClean="0"/>
              <a:t>12/10/19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271432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1D0CBD8-1E83-49E1-895A-0A60312177C0}" type="datetimeFigureOut">
              <a:rPr lang="it-IT" smtClean="0"/>
              <a:t>12/10/19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162287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1D0CBD8-1E83-49E1-895A-0A60312177C0}" type="datetimeFigureOut">
              <a:rPr lang="it-IT" smtClean="0"/>
              <a:t>12/10/19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301485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11"/>
          </p:nvPr>
        </p:nvSpPr>
        <p:spPr/>
        <p:txBody>
          <a:bodyPr/>
          <a:lstStyle/>
          <a:p>
            <a:endParaRPr lang="it-IT">
              <a:solidFill>
                <a:srgbClr val="073E87"/>
              </a:solidFill>
            </a:endParaRPr>
          </a:p>
        </p:txBody>
      </p:sp>
      <p:sp>
        <p:nvSpPr>
          <p:cNvPr id="6" name="Slide Number Placeholder 5"/>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3401669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11"/>
          </p:nvPr>
        </p:nvSpPr>
        <p:spPr/>
        <p:txBody>
          <a:bodyPr/>
          <a:lstStyle/>
          <a:p>
            <a:endParaRPr lang="it-IT">
              <a:solidFill>
                <a:srgbClr val="073E87"/>
              </a:solidFill>
            </a:endParaRPr>
          </a:p>
        </p:txBody>
      </p:sp>
      <p:sp>
        <p:nvSpPr>
          <p:cNvPr id="6" name="Slide Number Placeholder 5"/>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
        <p:nvSpPr>
          <p:cNvPr id="7" name="Title 6"/>
          <p:cNvSpPr>
            <a:spLocks noGrp="1"/>
          </p:cNvSpPr>
          <p:nvPr>
            <p:ph type="title"/>
          </p:nvPr>
        </p:nvSpPr>
        <p:spPr/>
        <p:txBody>
          <a:bodyPr/>
          <a:lstStyle/>
          <a:p>
            <a:r>
              <a:rPr lang="it-IT"/>
              <a:t>Fare clic per modificare lo stile del titolo</a:t>
            </a:r>
            <a:endParaRPr lang="en-US"/>
          </a:p>
        </p:txBody>
      </p:sp>
    </p:spTree>
    <p:extLst>
      <p:ext uri="{BB962C8B-B14F-4D97-AF65-F5344CB8AC3E}">
        <p14:creationId xmlns:p14="http://schemas.microsoft.com/office/powerpoint/2010/main" val="3288186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11"/>
          </p:nvPr>
        </p:nvSpPr>
        <p:spPr/>
        <p:txBody>
          <a:bodyPr/>
          <a:lstStyle/>
          <a:p>
            <a:endParaRPr lang="it-IT">
              <a:solidFill>
                <a:srgbClr val="073E87"/>
              </a:solidFill>
            </a:endParaRPr>
          </a:p>
        </p:txBody>
      </p:sp>
      <p:sp>
        <p:nvSpPr>
          <p:cNvPr id="6" name="Slide Number Placeholder 5"/>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394958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5" name="Date Placeholder 4"/>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6" name="Footer Placeholder 5"/>
          <p:cNvSpPr>
            <a:spLocks noGrp="1"/>
          </p:cNvSpPr>
          <p:nvPr>
            <p:ph type="ftr" sz="quarter" idx="11"/>
          </p:nvPr>
        </p:nvSpPr>
        <p:spPr/>
        <p:txBody>
          <a:bodyPr/>
          <a:lstStyle/>
          <a:p>
            <a:endParaRPr lang="it-IT">
              <a:solidFill>
                <a:srgbClr val="073E87"/>
              </a:solidFill>
            </a:endParaRPr>
          </a:p>
        </p:txBody>
      </p:sp>
      <p:sp>
        <p:nvSpPr>
          <p:cNvPr id="7" name="Slide Number Placeholder 6"/>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5700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8" name="Footer Placeholder 7"/>
          <p:cNvSpPr>
            <a:spLocks noGrp="1"/>
          </p:cNvSpPr>
          <p:nvPr>
            <p:ph type="ftr" sz="quarter" idx="11"/>
          </p:nvPr>
        </p:nvSpPr>
        <p:spPr/>
        <p:txBody>
          <a:bodyPr/>
          <a:lstStyle/>
          <a:p>
            <a:endParaRPr lang="it-IT">
              <a:solidFill>
                <a:srgbClr val="073E87"/>
              </a:solidFill>
            </a:endParaRPr>
          </a:p>
        </p:txBody>
      </p:sp>
      <p:sp>
        <p:nvSpPr>
          <p:cNvPr id="9" name="Slide Number Placeholder 8"/>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641295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4" name="Footer Placeholder 3"/>
          <p:cNvSpPr>
            <a:spLocks noGrp="1"/>
          </p:cNvSpPr>
          <p:nvPr>
            <p:ph type="ftr" sz="quarter" idx="11"/>
          </p:nvPr>
        </p:nvSpPr>
        <p:spPr/>
        <p:txBody>
          <a:bodyPr/>
          <a:lstStyle/>
          <a:p>
            <a:endParaRPr lang="it-IT">
              <a:solidFill>
                <a:srgbClr val="073E87"/>
              </a:solidFill>
            </a:endParaRPr>
          </a:p>
        </p:txBody>
      </p:sp>
      <p:sp>
        <p:nvSpPr>
          <p:cNvPr id="5" name="Slide Number Placeholder 4"/>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98723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3" name="Footer Placeholder 2"/>
          <p:cNvSpPr>
            <a:spLocks noGrp="1"/>
          </p:cNvSpPr>
          <p:nvPr>
            <p:ph type="ftr" sz="quarter" idx="11"/>
          </p:nvPr>
        </p:nvSpPr>
        <p:spPr/>
        <p:txBody>
          <a:bodyPr/>
          <a:lstStyle/>
          <a:p>
            <a:endParaRPr lang="it-IT">
              <a:solidFill>
                <a:srgbClr val="073E87"/>
              </a:solidFill>
            </a:endParaRPr>
          </a:p>
        </p:txBody>
      </p:sp>
      <p:sp>
        <p:nvSpPr>
          <p:cNvPr id="4" name="Slide Number Placeholder 3"/>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114330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6" name="Footer Placeholder 5"/>
          <p:cNvSpPr>
            <a:spLocks noGrp="1"/>
          </p:cNvSpPr>
          <p:nvPr>
            <p:ph type="ftr" sz="quarter" idx="11"/>
          </p:nvPr>
        </p:nvSpPr>
        <p:spPr/>
        <p:txBody>
          <a:bodyPr/>
          <a:lstStyle/>
          <a:p>
            <a:endParaRPr lang="it-IT">
              <a:solidFill>
                <a:srgbClr val="073E87"/>
              </a:solidFill>
            </a:endParaRPr>
          </a:p>
        </p:txBody>
      </p:sp>
      <p:sp>
        <p:nvSpPr>
          <p:cNvPr id="7" name="Slide Number Placeholder 6"/>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71536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1D0CBD8-1E83-49E1-895A-0A60312177C0}" type="datetimeFigureOut">
              <a:rPr lang="it-IT" smtClean="0"/>
              <a:t>12/10/19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1712267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t-IT"/>
              <a:t>Fare clic per modificare lo stile del titolo</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6" name="Footer Placeholder 5"/>
          <p:cNvSpPr>
            <a:spLocks noGrp="1"/>
          </p:cNvSpPr>
          <p:nvPr>
            <p:ph type="ftr" sz="quarter" idx="11"/>
          </p:nvPr>
        </p:nvSpPr>
        <p:spPr/>
        <p:txBody>
          <a:bodyPr/>
          <a:lstStyle/>
          <a:p>
            <a:endParaRPr lang="it-IT">
              <a:solidFill>
                <a:srgbClr val="073E87"/>
              </a:solidFill>
            </a:endParaRPr>
          </a:p>
        </p:txBody>
      </p:sp>
      <p:sp>
        <p:nvSpPr>
          <p:cNvPr id="7" name="Slide Number Placeholder 6"/>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Tree>
    <p:extLst>
      <p:ext uri="{BB962C8B-B14F-4D97-AF65-F5344CB8AC3E}">
        <p14:creationId xmlns:p14="http://schemas.microsoft.com/office/powerpoint/2010/main" val="489657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11"/>
          </p:nvPr>
        </p:nvSpPr>
        <p:spPr/>
        <p:txBody>
          <a:bodyPr/>
          <a:lstStyle/>
          <a:p>
            <a:endParaRPr lang="it-IT">
              <a:solidFill>
                <a:srgbClr val="073E87"/>
              </a:solidFill>
            </a:endParaRPr>
          </a:p>
        </p:txBody>
      </p:sp>
      <p:sp>
        <p:nvSpPr>
          <p:cNvPr id="6" name="Slide Number Placeholder 5"/>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spTree>
    <p:extLst>
      <p:ext uri="{BB962C8B-B14F-4D97-AF65-F5344CB8AC3E}">
        <p14:creationId xmlns:p14="http://schemas.microsoft.com/office/powerpoint/2010/main" val="23525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11"/>
          </p:nvPr>
        </p:nvSpPr>
        <p:spPr/>
        <p:txBody>
          <a:bodyPr/>
          <a:lstStyle/>
          <a:p>
            <a:endParaRPr lang="it-IT">
              <a:solidFill>
                <a:srgbClr val="073E87"/>
              </a:solidFill>
            </a:endParaRPr>
          </a:p>
        </p:txBody>
      </p:sp>
      <p:sp>
        <p:nvSpPr>
          <p:cNvPr id="6" name="Slide Number Placeholder 5"/>
          <p:cNvSpPr>
            <a:spLocks noGrp="1"/>
          </p:cNvSpPr>
          <p:nvPr>
            <p:ph type="sldNum" sz="quarter" idx="12"/>
          </p:nvPr>
        </p:nvSpPr>
        <p:spPr/>
        <p:txBody>
          <a:bodyPr/>
          <a:lstStyle/>
          <a:p>
            <a:fld id="{C30F490E-0E66-4282-AFCC-24FE53C36E21}" type="slidenum">
              <a:rPr lang="it-IT" smtClean="0">
                <a:solidFill>
                  <a:srgbClr val="073E87"/>
                </a:solidFill>
              </a:rPr>
              <a:pPr/>
              <a:t>‹N›</a:t>
            </a:fld>
            <a:endParaRPr lang="it-IT">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55492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1D0CBD8-1E83-49E1-895A-0A60312177C0}" type="datetimeFigureOut">
              <a:rPr lang="it-IT" smtClean="0"/>
              <a:t>12/10/19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2050227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1D0CBD8-1E83-49E1-895A-0A60312177C0}" type="datetimeFigureOut">
              <a:rPr lang="it-IT" smtClean="0"/>
              <a:t>12/10/19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42172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1D0CBD8-1E83-49E1-895A-0A60312177C0}" type="datetimeFigureOut">
              <a:rPr lang="it-IT" smtClean="0"/>
              <a:t>12/10/19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314323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1D0CBD8-1E83-49E1-895A-0A60312177C0}" type="datetimeFigureOut">
              <a:rPr lang="it-IT" smtClean="0"/>
              <a:t>12/10/19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3744161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D0CBD8-1E83-49E1-895A-0A60312177C0}" type="datetimeFigureOut">
              <a:rPr lang="it-IT" smtClean="0"/>
              <a:t>12/10/19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23148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1D0CBD8-1E83-49E1-895A-0A60312177C0}" type="datetimeFigureOut">
              <a:rPr lang="it-IT" smtClean="0"/>
              <a:t>12/10/19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197609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1D0CBD8-1E83-49E1-895A-0A60312177C0}" type="datetimeFigureOut">
              <a:rPr lang="it-IT" smtClean="0"/>
              <a:t>12/10/19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6ECEC2-311B-4C2A-B72F-C0862E5A7D53}" type="slidenum">
              <a:rPr lang="it-IT" smtClean="0"/>
              <a:t>‹N›</a:t>
            </a:fld>
            <a:endParaRPr lang="it-IT"/>
          </a:p>
        </p:txBody>
      </p:sp>
    </p:spTree>
    <p:extLst>
      <p:ext uri="{BB962C8B-B14F-4D97-AF65-F5344CB8AC3E}">
        <p14:creationId xmlns:p14="http://schemas.microsoft.com/office/powerpoint/2010/main" val="119323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0CBD8-1E83-49E1-895A-0A60312177C0}" type="datetimeFigureOut">
              <a:rPr lang="it-IT" smtClean="0"/>
              <a:t>12/10/19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ECEC2-311B-4C2A-B72F-C0862E5A7D53}" type="slidenum">
              <a:rPr lang="it-IT" smtClean="0"/>
              <a:t>‹N›</a:t>
            </a:fld>
            <a:endParaRPr lang="it-IT"/>
          </a:p>
        </p:txBody>
      </p:sp>
    </p:spTree>
    <p:extLst>
      <p:ext uri="{BB962C8B-B14F-4D97-AF65-F5344CB8AC3E}">
        <p14:creationId xmlns:p14="http://schemas.microsoft.com/office/powerpoint/2010/main" val="4123801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FAD6241-9161-47A3-B8C9-E61DD903B01D}" type="datetimeFigureOut">
              <a:rPr lang="it-IT" smtClean="0">
                <a:solidFill>
                  <a:srgbClr val="073E87"/>
                </a:solidFill>
              </a:rPr>
              <a:pPr/>
              <a:t>12/10/19</a:t>
            </a:fld>
            <a:endParaRPr lang="it-IT">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it-IT">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30F490E-0E66-4282-AFCC-24FE53C36E21}" type="slidenum">
              <a:rPr lang="it-IT" smtClean="0">
                <a:solidFill>
                  <a:srgbClr val="073E87"/>
                </a:solidFill>
              </a:rPr>
              <a:pPr/>
              <a:t>‹N›</a:t>
            </a:fld>
            <a:endParaRPr lang="it-IT">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146884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www.wfta.org/"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60648"/>
            <a:ext cx="7772400" cy="1470025"/>
          </a:xfrm>
        </p:spPr>
        <p:txBody>
          <a:bodyPr/>
          <a:lstStyle/>
          <a:p>
            <a:r>
              <a:rPr lang="it-IT" sz="4000" dirty="0">
                <a:solidFill>
                  <a:schemeClr val="accent1">
                    <a:lumMod val="75000"/>
                  </a:schemeClr>
                </a:solidFill>
                <a:latin typeface="Century Gothic" panose="020B0502020202020204" pitchFamily="34" charset="0"/>
              </a:rPr>
              <a:t>TURISMO ENOGASTRONOMICO</a:t>
            </a:r>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988840"/>
            <a:ext cx="6350000" cy="357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giovanna\Desktop\Screenshot-2018-4-21 Edit your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125" y="6021288"/>
            <a:ext cx="1057907" cy="83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824" y="1988840"/>
            <a:ext cx="6350000" cy="357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51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3408"/>
            <a:ext cx="8229600" cy="1600200"/>
          </a:xfrm>
        </p:spPr>
        <p:txBody>
          <a:bodyPr>
            <a:normAutofit/>
          </a:bodyPr>
          <a:lstStyle/>
          <a:p>
            <a:r>
              <a:rPr lang="it-IT" sz="4000" dirty="0">
                <a:solidFill>
                  <a:schemeClr val="accent1">
                    <a:lumMod val="75000"/>
                  </a:schemeClr>
                </a:solidFill>
                <a:latin typeface="Century Gothic" panose="020B0502020202020204" pitchFamily="34" charset="0"/>
              </a:rPr>
              <a:t>Esempi di tour enogastronomici</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43808" y="879437"/>
            <a:ext cx="3600400" cy="573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075" y="6149068"/>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5990318"/>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14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049"/>
            <a:ext cx="5154931" cy="39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550" y="2592735"/>
            <a:ext cx="5508104" cy="424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292080" y="260648"/>
            <a:ext cx="3528392" cy="1200329"/>
          </a:xfrm>
          <a:prstGeom prst="rect">
            <a:avLst/>
          </a:prstGeom>
          <a:noFill/>
        </p:spPr>
        <p:txBody>
          <a:bodyPr wrap="square" rtlCol="0">
            <a:spAutoFit/>
          </a:bodyPr>
          <a:lstStyle/>
          <a:p>
            <a:r>
              <a:rPr lang="it-IT" sz="2400" b="1" dirty="0">
                <a:solidFill>
                  <a:schemeClr val="accent1">
                    <a:lumMod val="75000"/>
                  </a:schemeClr>
                </a:solidFill>
                <a:latin typeface="Century Gothic" panose="020B0502020202020204" pitchFamily="34" charset="0"/>
              </a:rPr>
              <a:t>Tour enogastronomico per target americano senior</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85951"/>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18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7510" y="404664"/>
            <a:ext cx="8229600" cy="1143000"/>
          </a:xfrm>
        </p:spPr>
        <p:txBody>
          <a:bodyPr>
            <a:noAutofit/>
          </a:bodyPr>
          <a:lstStyle/>
          <a:p>
            <a:r>
              <a:rPr lang="it-IT" sz="3600" dirty="0" err="1">
                <a:solidFill>
                  <a:schemeClr val="accent1">
                    <a:lumMod val="75000"/>
                  </a:schemeClr>
                </a:solidFill>
                <a:latin typeface="Century Gothic" panose="020B0502020202020204" pitchFamily="34" charset="0"/>
              </a:rPr>
              <a:t>Cibo,vino</a:t>
            </a:r>
            <a:r>
              <a:rPr lang="it-IT" sz="3600" dirty="0">
                <a:solidFill>
                  <a:schemeClr val="accent1">
                    <a:lumMod val="75000"/>
                  </a:schemeClr>
                </a:solidFill>
                <a:latin typeface="Century Gothic" panose="020B0502020202020204" pitchFamily="34" charset="0"/>
              </a:rPr>
              <a:t> e cultura come leve </a:t>
            </a:r>
            <a:br>
              <a:rPr lang="it-IT" sz="3600" dirty="0">
                <a:solidFill>
                  <a:schemeClr val="accent1">
                    <a:lumMod val="75000"/>
                  </a:schemeClr>
                </a:solidFill>
                <a:latin typeface="Century Gothic" panose="020B0502020202020204" pitchFamily="34" charset="0"/>
              </a:rPr>
            </a:br>
            <a:r>
              <a:rPr lang="it-IT" sz="3600" dirty="0">
                <a:solidFill>
                  <a:schemeClr val="accent1">
                    <a:lumMod val="75000"/>
                  </a:schemeClr>
                </a:solidFill>
                <a:latin typeface="Century Gothic" panose="020B0502020202020204" pitchFamily="34" charset="0"/>
              </a:rPr>
              <a:t>del </a:t>
            </a:r>
            <a:r>
              <a:rPr lang="it-IT" sz="3600" dirty="0" err="1">
                <a:solidFill>
                  <a:schemeClr val="accent1">
                    <a:lumMod val="75000"/>
                  </a:schemeClr>
                </a:solidFill>
                <a:latin typeface="Century Gothic" panose="020B0502020202020204" pitchFamily="34" charset="0"/>
              </a:rPr>
              <a:t>mkg</a:t>
            </a:r>
            <a:r>
              <a:rPr lang="it-IT" sz="3600" dirty="0">
                <a:solidFill>
                  <a:schemeClr val="accent1">
                    <a:lumMod val="75000"/>
                  </a:schemeClr>
                </a:solidFill>
                <a:latin typeface="Century Gothic" panose="020B0502020202020204" pitchFamily="34" charset="0"/>
              </a:rPr>
              <a:t> turistico</a:t>
            </a:r>
          </a:p>
        </p:txBody>
      </p:sp>
      <p:sp>
        <p:nvSpPr>
          <p:cNvPr id="3" name="Segnaposto contenuto 2"/>
          <p:cNvSpPr>
            <a:spLocks noGrp="1"/>
          </p:cNvSpPr>
          <p:nvPr>
            <p:ph idx="1"/>
          </p:nvPr>
        </p:nvSpPr>
        <p:spPr>
          <a:xfrm>
            <a:off x="467544" y="1556792"/>
            <a:ext cx="8229600" cy="4525963"/>
          </a:xfrm>
        </p:spPr>
        <p:txBody>
          <a:bodyPr>
            <a:noAutofit/>
          </a:bodyPr>
          <a:lstStyle/>
          <a:p>
            <a:r>
              <a:rPr lang="it-IT" sz="2400" dirty="0">
                <a:solidFill>
                  <a:schemeClr val="accent1">
                    <a:lumMod val="75000"/>
                  </a:schemeClr>
                </a:solidFill>
                <a:latin typeface="Century Gothic" panose="020B0502020202020204" pitchFamily="34" charset="0"/>
              </a:rPr>
              <a:t>Oggi non è più possibile pensare a strategie di </a:t>
            </a:r>
            <a:r>
              <a:rPr lang="it-IT" sz="2400" dirty="0" err="1">
                <a:solidFill>
                  <a:schemeClr val="accent1">
                    <a:lumMod val="75000"/>
                  </a:schemeClr>
                </a:solidFill>
                <a:latin typeface="Century Gothic" panose="020B0502020202020204" pitchFamily="34" charset="0"/>
              </a:rPr>
              <a:t>mkg</a:t>
            </a:r>
            <a:r>
              <a:rPr lang="it-IT" sz="2400" dirty="0">
                <a:solidFill>
                  <a:schemeClr val="accent1">
                    <a:lumMod val="75000"/>
                  </a:schemeClr>
                </a:solidFill>
                <a:latin typeface="Century Gothic" panose="020B0502020202020204" pitchFamily="34" charset="0"/>
              </a:rPr>
              <a:t> territoriale se non inserendo le </a:t>
            </a:r>
            <a:r>
              <a:rPr lang="it-IT" sz="2400" b="1" dirty="0">
                <a:solidFill>
                  <a:schemeClr val="accent1">
                    <a:lumMod val="75000"/>
                  </a:schemeClr>
                </a:solidFill>
                <a:latin typeface="Century Gothic" panose="020B0502020202020204" pitchFamily="34" charset="0"/>
              </a:rPr>
              <a:t>tipicità</a:t>
            </a:r>
            <a:r>
              <a:rPr lang="it-IT" sz="2400" dirty="0">
                <a:solidFill>
                  <a:schemeClr val="accent1">
                    <a:lumMod val="75000"/>
                  </a:schemeClr>
                </a:solidFill>
                <a:latin typeface="Century Gothic" panose="020B0502020202020204" pitchFamily="34" charset="0"/>
              </a:rPr>
              <a:t> gastronomiche locali. I </a:t>
            </a:r>
            <a:r>
              <a:rPr lang="it-IT" sz="2400" b="1" dirty="0" err="1">
                <a:solidFill>
                  <a:schemeClr val="accent1">
                    <a:lumMod val="75000"/>
                  </a:schemeClr>
                </a:solidFill>
                <a:latin typeface="Century Gothic" panose="020B0502020202020204" pitchFamily="34" charset="0"/>
              </a:rPr>
              <a:t>foodies</a:t>
            </a:r>
            <a:r>
              <a:rPr lang="it-IT" sz="2400" dirty="0">
                <a:solidFill>
                  <a:schemeClr val="accent1">
                    <a:lumMod val="75000"/>
                  </a:schemeClr>
                </a:solidFill>
                <a:latin typeface="Century Gothic" panose="020B0502020202020204" pitchFamily="34" charset="0"/>
              </a:rPr>
              <a:t> sono un target che sceglie la destinazione in funzione della cucina e della cultura che in essa si esprime. </a:t>
            </a:r>
          </a:p>
          <a:p>
            <a:r>
              <a:rPr lang="it-IT" sz="2400" b="1" dirty="0">
                <a:solidFill>
                  <a:schemeClr val="accent1">
                    <a:lumMod val="75000"/>
                  </a:schemeClr>
                </a:solidFill>
                <a:latin typeface="Century Gothic" panose="020B0502020202020204" pitchFamily="34" charset="0"/>
              </a:rPr>
              <a:t>Short breaks </a:t>
            </a:r>
            <a:r>
              <a:rPr lang="it-IT" sz="2400" dirty="0">
                <a:solidFill>
                  <a:schemeClr val="accent1">
                    <a:lumMod val="75000"/>
                  </a:schemeClr>
                </a:solidFill>
                <a:latin typeface="Century Gothic" panose="020B0502020202020204" pitchFamily="34" charset="0"/>
              </a:rPr>
              <a:t>per eventi</a:t>
            </a:r>
          </a:p>
          <a:p>
            <a:r>
              <a:rPr lang="it-IT" sz="2400" b="1" dirty="0">
                <a:solidFill>
                  <a:schemeClr val="accent1">
                    <a:lumMod val="75000"/>
                  </a:schemeClr>
                </a:solidFill>
                <a:latin typeface="Century Gothic" panose="020B0502020202020204" pitchFamily="34" charset="0"/>
              </a:rPr>
              <a:t>Turismo rurale</a:t>
            </a:r>
            <a:r>
              <a:rPr lang="it-IT" sz="2400" dirty="0">
                <a:solidFill>
                  <a:schemeClr val="accent1">
                    <a:lumMod val="75000"/>
                  </a:schemeClr>
                </a:solidFill>
                <a:latin typeface="Century Gothic" panose="020B0502020202020204" pitchFamily="34" charset="0"/>
              </a:rPr>
              <a:t>, in cui si fonde accoglienza e buon cibo</a:t>
            </a:r>
          </a:p>
          <a:p>
            <a:r>
              <a:rPr lang="it-IT" sz="2400" dirty="0">
                <a:solidFill>
                  <a:schemeClr val="accent1">
                    <a:lumMod val="75000"/>
                  </a:schemeClr>
                </a:solidFill>
                <a:latin typeface="Century Gothic" panose="020B0502020202020204" pitchFamily="34" charset="0"/>
              </a:rPr>
              <a:t>L’acquisto di prodotti o vino è spesso la ragione del viaggio. La spesa sul territorio da parte dei </a:t>
            </a:r>
            <a:r>
              <a:rPr lang="it-IT" sz="2400" dirty="0" err="1">
                <a:solidFill>
                  <a:schemeClr val="accent1">
                    <a:lumMod val="75000"/>
                  </a:schemeClr>
                </a:solidFill>
                <a:latin typeface="Century Gothic" panose="020B0502020202020204" pitchFamily="34" charset="0"/>
              </a:rPr>
              <a:t>foodies</a:t>
            </a:r>
            <a:r>
              <a:rPr lang="it-IT" sz="2400" dirty="0">
                <a:solidFill>
                  <a:schemeClr val="accent1">
                    <a:lumMod val="75000"/>
                  </a:schemeClr>
                </a:solidFill>
                <a:latin typeface="Century Gothic" panose="020B0502020202020204" pitchFamily="34" charset="0"/>
              </a:rPr>
              <a:t> ha un </a:t>
            </a:r>
            <a:r>
              <a:rPr lang="it-IT" sz="2400" b="1" dirty="0">
                <a:solidFill>
                  <a:schemeClr val="accent1">
                    <a:lumMod val="75000"/>
                  </a:schemeClr>
                </a:solidFill>
                <a:latin typeface="Century Gothic" panose="020B0502020202020204" pitchFamily="34" charset="0"/>
              </a:rPr>
              <a:t>moltiplicatore pari a 5</a:t>
            </a:r>
            <a:r>
              <a:rPr lang="it-IT" sz="2400" dirty="0">
                <a:solidFill>
                  <a:schemeClr val="accent1">
                    <a:lumMod val="75000"/>
                  </a:schemeClr>
                </a:solidFill>
                <a:latin typeface="Century Gothic" panose="020B0502020202020204" pitchFamily="34" charset="0"/>
              </a:rPr>
              <a:t>, nel coinvolgimento di altre esperienze di spesa. La ricaduta economica sul territorio è quindi molto forte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5" y="6181725"/>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08" y="6145371"/>
            <a:ext cx="899592" cy="71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6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260648"/>
            <a:ext cx="8496944" cy="400110"/>
          </a:xfrm>
          <a:prstGeom prst="rect">
            <a:avLst/>
          </a:prstGeom>
          <a:noFill/>
        </p:spPr>
        <p:txBody>
          <a:bodyPr wrap="square" rtlCol="0">
            <a:spAutoFit/>
          </a:bodyPr>
          <a:lstStyle/>
          <a:p>
            <a:pPr algn="ctr"/>
            <a:r>
              <a:rPr lang="it-IT" sz="2000" b="1" dirty="0">
                <a:solidFill>
                  <a:schemeClr val="accent1">
                    <a:lumMod val="75000"/>
                  </a:schemeClr>
                </a:solidFill>
              </a:rPr>
              <a:t>IL 2019 IN 7 PUNTI, SECONDO LA WORLD FOOD TRAVEL ASSOCIATION</a:t>
            </a:r>
          </a:p>
        </p:txBody>
      </p:sp>
      <p:sp>
        <p:nvSpPr>
          <p:cNvPr id="3" name="CasellaDiTesto 2"/>
          <p:cNvSpPr txBox="1"/>
          <p:nvPr/>
        </p:nvSpPr>
        <p:spPr>
          <a:xfrm>
            <a:off x="319471" y="746356"/>
            <a:ext cx="8496944" cy="6278642"/>
          </a:xfrm>
          <a:prstGeom prst="rect">
            <a:avLst/>
          </a:prstGeom>
          <a:noFill/>
        </p:spPr>
        <p:txBody>
          <a:bodyPr wrap="square" rtlCol="0">
            <a:spAutoFit/>
          </a:bodyPr>
          <a:lstStyle/>
          <a:p>
            <a:pPr marL="342900" indent="-342900">
              <a:buAutoNum type="arabicParenR"/>
            </a:pPr>
            <a:r>
              <a:rPr lang="it-IT" sz="1600" b="1" dirty="0">
                <a:solidFill>
                  <a:schemeClr val="accent1">
                    <a:lumMod val="75000"/>
                  </a:schemeClr>
                </a:solidFill>
              </a:rPr>
              <a:t>AUMENTO DEL CONSUMO DI  PASTI FUORI CASA</a:t>
            </a:r>
            <a:r>
              <a:rPr lang="it-IT" sz="1600" dirty="0">
                <a:solidFill>
                  <a:schemeClr val="accent1">
                    <a:lumMod val="75000"/>
                  </a:schemeClr>
                </a:solidFill>
              </a:rPr>
              <a:t>: anche i viaggiatori  tenderanno ad utilizzare sempre più la consegna a domicilio, in hotel. Negli USA il servizio fornito da LYFT  ha aumentato esponenzialmente il proprio fatturato tra 2016 e 17; i ristoratori devono prepararsi a delocalizzare il servizio.</a:t>
            </a:r>
          </a:p>
          <a:p>
            <a:pPr marL="342900" indent="-342900">
              <a:buAutoNum type="arabicParenR"/>
            </a:pPr>
            <a:r>
              <a:rPr lang="it-IT" sz="1600" b="1" dirty="0">
                <a:solidFill>
                  <a:schemeClr val="accent1">
                    <a:lumMod val="75000"/>
                  </a:schemeClr>
                </a:solidFill>
              </a:rPr>
              <a:t>FOOD AND BEVERAGE COME ESPERIENZA E NON COME PRODOTTO</a:t>
            </a:r>
            <a:r>
              <a:rPr lang="it-IT" sz="1600" dirty="0">
                <a:solidFill>
                  <a:schemeClr val="accent1">
                    <a:lumMod val="75000"/>
                  </a:schemeClr>
                </a:solidFill>
              </a:rPr>
              <a:t>:  il servizio deve essere un’esperienza fornita da personale professionista, in particolare laddove il conto ha più zeri!</a:t>
            </a:r>
          </a:p>
          <a:p>
            <a:pPr marL="342900" indent="-342900">
              <a:buAutoNum type="arabicParenR"/>
            </a:pPr>
            <a:r>
              <a:rPr lang="it-IT" sz="1600" b="1" dirty="0">
                <a:solidFill>
                  <a:schemeClr val="accent1">
                    <a:lumMod val="75000"/>
                  </a:schemeClr>
                </a:solidFill>
              </a:rPr>
              <a:t>AUMENTO DI TECNOLOGIE NELLA FRUIZIONE DEI PASTI</a:t>
            </a:r>
            <a:r>
              <a:rPr lang="it-IT" sz="1600" dirty="0">
                <a:solidFill>
                  <a:schemeClr val="accent1">
                    <a:lumMod val="75000"/>
                  </a:schemeClr>
                </a:solidFill>
              </a:rPr>
              <a:t>: sta accadendo, ma questo svilisce molto il valore esperienziale della ristorazione. In effetti, i ristoranti gourmet ne stanno ancora alla larga, per prediligere sempre il rapporto personale e la conversazione con l’ospite</a:t>
            </a:r>
          </a:p>
          <a:p>
            <a:pPr marL="342900" indent="-342900">
              <a:buAutoNum type="arabicParenR"/>
            </a:pPr>
            <a:r>
              <a:rPr lang="it-IT" sz="1600" b="1" dirty="0">
                <a:solidFill>
                  <a:schemeClr val="accent1">
                    <a:lumMod val="75000"/>
                  </a:schemeClr>
                </a:solidFill>
              </a:rPr>
              <a:t>AUMENTO DELL’UTILIZZO DEI SERVIZI DI CARSHARING:</a:t>
            </a:r>
            <a:r>
              <a:rPr lang="it-IT" sz="1600" dirty="0">
                <a:solidFill>
                  <a:schemeClr val="accent1">
                    <a:lumMod val="75000"/>
                  </a:schemeClr>
                </a:solidFill>
              </a:rPr>
              <a:t> sia i locali che i turisti avranno sempre più la necessità di usufruire di questi servizi, sia il relazione al consumo di alcool, che per evitare parcheggi sanzionabili. A Boston si sta già sperimentando l’auto senza pilota. Sempre meno interazione umana.</a:t>
            </a:r>
          </a:p>
          <a:p>
            <a:pPr marL="342900" indent="-342900">
              <a:buAutoNum type="arabicParenR"/>
            </a:pPr>
            <a:r>
              <a:rPr lang="it-IT" sz="1600" b="1" dirty="0">
                <a:solidFill>
                  <a:schemeClr val="accent1">
                    <a:lumMod val="75000"/>
                  </a:schemeClr>
                </a:solidFill>
              </a:rPr>
              <a:t>IL FATTORE F&amp;B INFLUENZA TUTTE LE NICCHIE</a:t>
            </a:r>
            <a:r>
              <a:rPr lang="it-IT" sz="1600" dirty="0">
                <a:solidFill>
                  <a:schemeClr val="accent1">
                    <a:lumMod val="75000"/>
                  </a:schemeClr>
                </a:solidFill>
              </a:rPr>
              <a:t>: non solo tour </a:t>
            </a:r>
            <a:r>
              <a:rPr lang="it-IT" sz="1600" dirty="0" err="1">
                <a:solidFill>
                  <a:schemeClr val="accent1">
                    <a:lumMod val="75000"/>
                  </a:schemeClr>
                </a:solidFill>
              </a:rPr>
              <a:t>operators</a:t>
            </a:r>
            <a:r>
              <a:rPr lang="it-IT" sz="1600" dirty="0">
                <a:solidFill>
                  <a:schemeClr val="accent1">
                    <a:lumMod val="75000"/>
                  </a:schemeClr>
                </a:solidFill>
              </a:rPr>
              <a:t>, ma anche hotels ed </a:t>
            </a:r>
            <a:r>
              <a:rPr lang="it-IT" sz="1600" dirty="0" err="1">
                <a:solidFill>
                  <a:schemeClr val="accent1">
                    <a:lumMod val="75000"/>
                  </a:schemeClr>
                </a:solidFill>
              </a:rPr>
              <a:t>Airbnb</a:t>
            </a:r>
            <a:r>
              <a:rPr lang="it-IT" sz="1600" dirty="0">
                <a:solidFill>
                  <a:schemeClr val="accent1">
                    <a:lumMod val="75000"/>
                  </a:schemeClr>
                </a:solidFill>
              </a:rPr>
              <a:t> danno sempre più rilievo al fattore cibo. Ai r New Zealand ha svolto un lavoro encomiabile per offrire cibo di stagione a brevissima conservazione ai suoi clienti. </a:t>
            </a:r>
          </a:p>
          <a:p>
            <a:pPr marL="342900" indent="-342900">
              <a:buAutoNum type="arabicParenR"/>
            </a:pPr>
            <a:r>
              <a:rPr lang="it-IT" sz="1600" b="1" dirty="0">
                <a:solidFill>
                  <a:schemeClr val="accent1">
                    <a:lumMod val="75000"/>
                  </a:schemeClr>
                </a:solidFill>
              </a:rPr>
              <a:t>AUMENTO, A LIVELLI CRITICI, DI SPRECO DI CIBO E DI CONSUMO DI IMBALLAGGI</a:t>
            </a:r>
            <a:r>
              <a:rPr lang="it-IT" sz="1600" dirty="0">
                <a:solidFill>
                  <a:schemeClr val="accent1">
                    <a:lumMod val="75000"/>
                  </a:schemeClr>
                </a:solidFill>
              </a:rPr>
              <a:t>. Si rende proponibile un’inversione di marcia, per  riportare l’uso di imballaggi meno inquinanti, come ceramica e vetro. Una criticità rilevante, in particolare per la corretta conservazione dei cibi</a:t>
            </a:r>
          </a:p>
          <a:p>
            <a:pPr marL="342900" indent="-342900">
              <a:buAutoNum type="arabicParenR"/>
            </a:pPr>
            <a:r>
              <a:rPr lang="it-IT" sz="1600" b="1" dirty="0">
                <a:solidFill>
                  <a:schemeClr val="accent1">
                    <a:lumMod val="75000"/>
                  </a:schemeClr>
                </a:solidFill>
              </a:rPr>
              <a:t>INTENSIFICAZIONE DEGLI ‘ORIENTAMENTI ALIMENTARI</a:t>
            </a:r>
            <a:r>
              <a:rPr lang="it-IT" sz="1600" dirty="0">
                <a:solidFill>
                  <a:schemeClr val="accent1">
                    <a:lumMod val="75000"/>
                  </a:schemeClr>
                </a:solidFill>
              </a:rPr>
              <a:t>’: vegano, vegetariano, </a:t>
            </a:r>
            <a:r>
              <a:rPr lang="it-IT" sz="1600" dirty="0" err="1">
                <a:solidFill>
                  <a:schemeClr val="accent1">
                    <a:lumMod val="75000"/>
                  </a:schemeClr>
                </a:solidFill>
              </a:rPr>
              <a:t>gluten</a:t>
            </a:r>
            <a:r>
              <a:rPr lang="it-IT" sz="1600" dirty="0">
                <a:solidFill>
                  <a:schemeClr val="accent1">
                    <a:lumMod val="75000"/>
                  </a:schemeClr>
                </a:solidFill>
              </a:rPr>
              <a:t>-free, </a:t>
            </a:r>
            <a:r>
              <a:rPr lang="it-IT" sz="1600" dirty="0" err="1">
                <a:solidFill>
                  <a:schemeClr val="accent1">
                    <a:lumMod val="75000"/>
                  </a:schemeClr>
                </a:solidFill>
              </a:rPr>
              <a:t>halal</a:t>
            </a:r>
            <a:r>
              <a:rPr lang="it-IT" sz="1600" dirty="0">
                <a:solidFill>
                  <a:schemeClr val="accent1">
                    <a:lumMod val="75000"/>
                  </a:schemeClr>
                </a:solidFill>
              </a:rPr>
              <a:t>, kosher…i ristoratori dovranno essere in grado di rispondere a queste nuove e rinnovate esigenze dei consumatori, così come i tour </a:t>
            </a:r>
            <a:r>
              <a:rPr lang="it-IT" sz="1600" dirty="0" err="1">
                <a:solidFill>
                  <a:schemeClr val="accent1">
                    <a:lumMod val="75000"/>
                  </a:schemeClr>
                </a:solidFill>
              </a:rPr>
              <a:t>operators</a:t>
            </a:r>
            <a:r>
              <a:rPr lang="it-IT" sz="1600" dirty="0">
                <a:solidFill>
                  <a:schemeClr val="accent1">
                    <a:lumMod val="75000"/>
                  </a:schemeClr>
                </a:solidFill>
              </a:rPr>
              <a:t> che si potranno trovare nella situazione, per esempio, di organizzare tour della birra per consumatori </a:t>
            </a:r>
            <a:r>
              <a:rPr lang="it-IT" sz="1600" dirty="0" err="1">
                <a:solidFill>
                  <a:schemeClr val="accent1">
                    <a:lumMod val="75000"/>
                  </a:schemeClr>
                </a:solidFill>
              </a:rPr>
              <a:t>gluten</a:t>
            </a:r>
            <a:r>
              <a:rPr lang="it-IT" sz="1600" dirty="0">
                <a:solidFill>
                  <a:schemeClr val="accent1">
                    <a:lumMod val="75000"/>
                  </a:schemeClr>
                </a:solidFill>
              </a:rPr>
              <a:t>-free</a:t>
            </a:r>
          </a:p>
          <a:p>
            <a:pPr marL="342900" indent="-342900">
              <a:buAutoNum type="arabicParenR"/>
            </a:pPr>
            <a:endParaRPr lang="it-IT" sz="1600" dirty="0">
              <a:solidFill>
                <a:schemeClr val="accent1">
                  <a:lumMod val="75000"/>
                </a:schemeClr>
              </a:solidFill>
            </a:endParaRPr>
          </a:p>
          <a:p>
            <a:pPr marL="342900" indent="-342900">
              <a:buAutoNum type="arabicParenR"/>
            </a:pPr>
            <a:endParaRPr lang="it-IT" dirty="0"/>
          </a:p>
        </p:txBody>
      </p:sp>
    </p:spTree>
    <p:extLst>
      <p:ext uri="{BB962C8B-B14F-4D97-AF65-F5344CB8AC3E}">
        <p14:creationId xmlns:p14="http://schemas.microsoft.com/office/powerpoint/2010/main" val="1961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316274" y="4055004"/>
            <a:ext cx="8424936" cy="147732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it-IT"/>
          </a:p>
        </p:txBody>
      </p:sp>
      <p:sp>
        <p:nvSpPr>
          <p:cNvPr id="2" name="Titolo 1"/>
          <p:cNvSpPr>
            <a:spLocks noGrp="1"/>
          </p:cNvSpPr>
          <p:nvPr>
            <p:ph type="title"/>
          </p:nvPr>
        </p:nvSpPr>
        <p:spPr>
          <a:xfrm>
            <a:off x="634988" y="27331"/>
            <a:ext cx="8229600" cy="1600200"/>
          </a:xfrm>
        </p:spPr>
        <p:txBody>
          <a:bodyPr>
            <a:normAutofit/>
          </a:bodyPr>
          <a:lstStyle/>
          <a:p>
            <a:r>
              <a:rPr lang="it-IT" sz="3600" dirty="0">
                <a:solidFill>
                  <a:schemeClr val="accent1">
                    <a:lumMod val="75000"/>
                  </a:schemeClr>
                </a:solidFill>
                <a:latin typeface="+mj-lt"/>
              </a:rPr>
              <a:t>CIBO + VINO + CULTURA = </a:t>
            </a:r>
            <a:br>
              <a:rPr lang="it-IT" sz="3600" dirty="0">
                <a:solidFill>
                  <a:schemeClr val="accent1">
                    <a:lumMod val="75000"/>
                  </a:schemeClr>
                </a:solidFill>
                <a:latin typeface="+mj-lt"/>
              </a:rPr>
            </a:br>
            <a:r>
              <a:rPr lang="it-IT" sz="3600" dirty="0">
                <a:solidFill>
                  <a:schemeClr val="accent1">
                    <a:lumMod val="75000"/>
                  </a:schemeClr>
                </a:solidFill>
                <a:latin typeface="+mj-lt"/>
              </a:rPr>
              <a:t>DIETA MEDITERRANEA</a:t>
            </a:r>
          </a:p>
        </p:txBody>
      </p:sp>
      <p:sp>
        <p:nvSpPr>
          <p:cNvPr id="3" name="Segnaposto contenuto 2"/>
          <p:cNvSpPr>
            <a:spLocks noGrp="1"/>
          </p:cNvSpPr>
          <p:nvPr>
            <p:ph idx="1"/>
          </p:nvPr>
        </p:nvSpPr>
        <p:spPr/>
        <p:txBody>
          <a:bodyPr/>
          <a:lstStyle/>
          <a:p>
            <a:endParaRPr lang="it-IT" dirty="0"/>
          </a:p>
          <a:p>
            <a:endParaRPr lang="it-IT" dirty="0"/>
          </a:p>
        </p:txBody>
      </p:sp>
      <p:pic>
        <p:nvPicPr>
          <p:cNvPr id="5" name="Picture 2" descr="C:\Users\giovanna\Desktop\logo ich unes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59" y="31388"/>
            <a:ext cx="1301215" cy="1301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4" y="52282"/>
            <a:ext cx="1689931" cy="128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95536" y="1689203"/>
            <a:ext cx="8424936" cy="646331"/>
          </a:xfrm>
          <a:prstGeom prst="rect">
            <a:avLst/>
          </a:prstGeom>
        </p:spPr>
        <p:txBody>
          <a:bodyPr wrap="square">
            <a:spAutoFit/>
          </a:bodyPr>
          <a:lstStyle/>
          <a:p>
            <a:pPr algn="r"/>
            <a:endParaRPr lang="it-IT" dirty="0"/>
          </a:p>
          <a:p>
            <a:pPr algn="r"/>
            <a:endParaRPr lang="it-IT" dirty="0"/>
          </a:p>
        </p:txBody>
      </p:sp>
      <p:sp>
        <p:nvSpPr>
          <p:cNvPr id="6" name="CasellaDiTesto 5"/>
          <p:cNvSpPr txBox="1"/>
          <p:nvPr/>
        </p:nvSpPr>
        <p:spPr>
          <a:xfrm>
            <a:off x="336711" y="1689203"/>
            <a:ext cx="8424936" cy="1938992"/>
          </a:xfrm>
          <a:prstGeom prst="rect">
            <a:avLst/>
          </a:prstGeom>
          <a:noFill/>
        </p:spPr>
        <p:txBody>
          <a:bodyPr wrap="square" rtlCol="0">
            <a:spAutoFit/>
          </a:bodyPr>
          <a:lstStyle/>
          <a:p>
            <a:r>
              <a:rPr lang="it-IT" sz="2000" dirty="0">
                <a:solidFill>
                  <a:schemeClr val="accent1">
                    <a:lumMod val="75000"/>
                  </a:schemeClr>
                </a:solidFill>
                <a:latin typeface="+mj-lt"/>
              </a:rPr>
              <a:t>Nel 2010, a Nairobi,  con il </a:t>
            </a:r>
            <a:r>
              <a:rPr lang="it-IT" sz="2000" dirty="0" err="1">
                <a:solidFill>
                  <a:schemeClr val="accent1">
                    <a:lumMod val="75000"/>
                  </a:schemeClr>
                </a:solidFill>
                <a:latin typeface="+mj-lt"/>
              </a:rPr>
              <a:t>prot</a:t>
            </a:r>
            <a:r>
              <a:rPr lang="it-IT" sz="2000" dirty="0">
                <a:solidFill>
                  <a:schemeClr val="accent1">
                    <a:lumMod val="75000"/>
                  </a:schemeClr>
                </a:solidFill>
                <a:latin typeface="+mj-lt"/>
              </a:rPr>
              <a:t>. 884  si riconosce la Dieta Mediterranea come Patrimonio Intangibile dell’Umanità (ICH) e nomina le quattro comunità emblematiche della medesima:</a:t>
            </a:r>
          </a:p>
          <a:p>
            <a:r>
              <a:rPr lang="it-IT" sz="2000" b="1" dirty="0" err="1">
                <a:solidFill>
                  <a:schemeClr val="accent1">
                    <a:lumMod val="75000"/>
                  </a:schemeClr>
                </a:solidFill>
                <a:latin typeface="+mj-lt"/>
              </a:rPr>
              <a:t>Soria</a:t>
            </a:r>
            <a:r>
              <a:rPr lang="it-IT" sz="2000" dirty="0">
                <a:solidFill>
                  <a:schemeClr val="accent1">
                    <a:lumMod val="75000"/>
                  </a:schemeClr>
                </a:solidFill>
                <a:latin typeface="+mj-lt"/>
              </a:rPr>
              <a:t> (Spagna), </a:t>
            </a:r>
            <a:r>
              <a:rPr lang="it-IT" sz="2000" b="1" dirty="0" err="1">
                <a:solidFill>
                  <a:schemeClr val="accent1">
                    <a:lumMod val="75000"/>
                  </a:schemeClr>
                </a:solidFill>
                <a:latin typeface="+mj-lt"/>
              </a:rPr>
              <a:t>Chaefchaouen</a:t>
            </a:r>
            <a:r>
              <a:rPr lang="it-IT" sz="2000" dirty="0">
                <a:solidFill>
                  <a:schemeClr val="accent1">
                    <a:lumMod val="75000"/>
                  </a:schemeClr>
                </a:solidFill>
                <a:latin typeface="+mj-lt"/>
              </a:rPr>
              <a:t> (Marocco), </a:t>
            </a:r>
            <a:r>
              <a:rPr lang="it-IT" sz="2000" b="1" dirty="0" err="1">
                <a:solidFill>
                  <a:schemeClr val="accent1">
                    <a:lumMod val="75000"/>
                  </a:schemeClr>
                </a:solidFill>
                <a:latin typeface="+mj-lt"/>
              </a:rPr>
              <a:t>Koroni</a:t>
            </a:r>
            <a:r>
              <a:rPr lang="it-IT" sz="2000" b="1" dirty="0">
                <a:solidFill>
                  <a:schemeClr val="accent1">
                    <a:lumMod val="75000"/>
                  </a:schemeClr>
                </a:solidFill>
                <a:latin typeface="+mj-lt"/>
              </a:rPr>
              <a:t> (</a:t>
            </a:r>
            <a:r>
              <a:rPr lang="it-IT" sz="2000" dirty="0">
                <a:solidFill>
                  <a:schemeClr val="accent1">
                    <a:lumMod val="75000"/>
                  </a:schemeClr>
                </a:solidFill>
                <a:latin typeface="+mj-lt"/>
              </a:rPr>
              <a:t>Grecia), </a:t>
            </a:r>
            <a:r>
              <a:rPr lang="it-IT" sz="2000" b="1" dirty="0">
                <a:solidFill>
                  <a:schemeClr val="accent1">
                    <a:lumMod val="75000"/>
                  </a:schemeClr>
                </a:solidFill>
                <a:latin typeface="+mj-lt"/>
              </a:rPr>
              <a:t>Cilento</a:t>
            </a:r>
            <a:r>
              <a:rPr lang="it-IT" sz="2000" dirty="0">
                <a:solidFill>
                  <a:schemeClr val="accent1">
                    <a:lumMod val="75000"/>
                  </a:schemeClr>
                </a:solidFill>
                <a:latin typeface="+mj-lt"/>
              </a:rPr>
              <a:t> (Italia) a cui si aggiungono , nel 2013, </a:t>
            </a:r>
            <a:r>
              <a:rPr lang="it-IT" sz="2000" b="1" dirty="0" err="1">
                <a:solidFill>
                  <a:schemeClr val="accent1">
                    <a:lumMod val="75000"/>
                  </a:schemeClr>
                </a:solidFill>
                <a:latin typeface="+mj-lt"/>
              </a:rPr>
              <a:t>Tavira</a:t>
            </a:r>
            <a:r>
              <a:rPr lang="it-IT" sz="2000" dirty="0">
                <a:solidFill>
                  <a:schemeClr val="accent1">
                    <a:lumMod val="75000"/>
                  </a:schemeClr>
                </a:solidFill>
                <a:latin typeface="+mj-lt"/>
              </a:rPr>
              <a:t> (Portogallo) ; </a:t>
            </a:r>
            <a:r>
              <a:rPr lang="it-IT" sz="2000" b="1" dirty="0" err="1">
                <a:solidFill>
                  <a:schemeClr val="accent1">
                    <a:lumMod val="75000"/>
                  </a:schemeClr>
                </a:solidFill>
                <a:latin typeface="+mj-lt"/>
              </a:rPr>
              <a:t>Brac</a:t>
            </a:r>
            <a:r>
              <a:rPr lang="it-IT" sz="2000" b="1" dirty="0">
                <a:solidFill>
                  <a:schemeClr val="accent1">
                    <a:lumMod val="75000"/>
                  </a:schemeClr>
                </a:solidFill>
                <a:latin typeface="+mj-lt"/>
              </a:rPr>
              <a:t> e </a:t>
            </a:r>
            <a:r>
              <a:rPr lang="it-IT" sz="2000" b="1" dirty="0" err="1">
                <a:solidFill>
                  <a:schemeClr val="accent1">
                    <a:lumMod val="75000"/>
                  </a:schemeClr>
                </a:solidFill>
                <a:latin typeface="+mj-lt"/>
              </a:rPr>
              <a:t>Hvar</a:t>
            </a:r>
            <a:r>
              <a:rPr lang="it-IT" sz="2000" b="1" dirty="0">
                <a:solidFill>
                  <a:schemeClr val="accent1">
                    <a:lumMod val="75000"/>
                  </a:schemeClr>
                </a:solidFill>
                <a:latin typeface="+mj-lt"/>
              </a:rPr>
              <a:t> </a:t>
            </a:r>
            <a:r>
              <a:rPr lang="it-IT" sz="2000" dirty="0">
                <a:solidFill>
                  <a:schemeClr val="accent1">
                    <a:lumMod val="75000"/>
                  </a:schemeClr>
                </a:solidFill>
                <a:latin typeface="+mj-lt"/>
              </a:rPr>
              <a:t>(Croazia); </a:t>
            </a:r>
            <a:r>
              <a:rPr lang="it-IT" sz="2000" b="1" dirty="0" err="1">
                <a:solidFill>
                  <a:schemeClr val="accent1">
                    <a:lumMod val="75000"/>
                  </a:schemeClr>
                </a:solidFill>
                <a:latin typeface="+mj-lt"/>
              </a:rPr>
              <a:t>Agros</a:t>
            </a:r>
            <a:r>
              <a:rPr lang="it-IT" sz="2000" b="1" dirty="0">
                <a:solidFill>
                  <a:schemeClr val="accent1">
                    <a:lumMod val="75000"/>
                  </a:schemeClr>
                </a:solidFill>
                <a:latin typeface="+mj-lt"/>
              </a:rPr>
              <a:t> </a:t>
            </a:r>
            <a:r>
              <a:rPr lang="it-IT" sz="2000" dirty="0">
                <a:solidFill>
                  <a:schemeClr val="accent1">
                    <a:lumMod val="75000"/>
                  </a:schemeClr>
                </a:solidFill>
                <a:latin typeface="+mj-lt"/>
              </a:rPr>
              <a:t>(Cipro)</a:t>
            </a:r>
          </a:p>
        </p:txBody>
      </p:sp>
      <p:sp>
        <p:nvSpPr>
          <p:cNvPr id="7" name="CasellaDiTesto 6"/>
          <p:cNvSpPr txBox="1"/>
          <p:nvPr/>
        </p:nvSpPr>
        <p:spPr>
          <a:xfrm>
            <a:off x="263359" y="5653643"/>
            <a:ext cx="8424936" cy="369332"/>
          </a:xfrm>
          <a:prstGeom prst="rect">
            <a:avLst/>
          </a:prstGeom>
          <a:noFill/>
        </p:spPr>
        <p:txBody>
          <a:bodyPr wrap="square" rtlCol="0">
            <a:spAutoFit/>
          </a:bodyPr>
          <a:lstStyle/>
          <a:p>
            <a:pPr algn="ctr"/>
            <a:r>
              <a:rPr lang="it-IT" b="1" dirty="0">
                <a:solidFill>
                  <a:schemeClr val="accent1">
                    <a:lumMod val="75000"/>
                  </a:schemeClr>
                </a:solidFill>
                <a:latin typeface="Century Gothic" panose="020B0502020202020204" pitchFamily="34" charset="0"/>
              </a:rPr>
              <a:t>Tuttavia……Perché la Dieta Mediterranea è così importante per Unesco?</a:t>
            </a:r>
          </a:p>
        </p:txBody>
      </p:sp>
      <p:sp>
        <p:nvSpPr>
          <p:cNvPr id="8" name="CasellaDiTesto 7"/>
          <p:cNvSpPr txBox="1"/>
          <p:nvPr/>
        </p:nvSpPr>
        <p:spPr>
          <a:xfrm>
            <a:off x="372509" y="4055004"/>
            <a:ext cx="8384062" cy="1477328"/>
          </a:xfrm>
          <a:prstGeom prst="rect">
            <a:avLst/>
          </a:prstGeom>
          <a:noFill/>
        </p:spPr>
        <p:txBody>
          <a:bodyPr wrap="square" rtlCol="0">
            <a:spAutoFit/>
          </a:bodyPr>
          <a:lstStyle/>
          <a:p>
            <a:pPr algn="ctr"/>
            <a:r>
              <a:rPr lang="it-IT" dirty="0">
                <a:solidFill>
                  <a:schemeClr val="accent1">
                    <a:lumMod val="75000"/>
                  </a:schemeClr>
                </a:solidFill>
                <a:effectLst>
                  <a:outerShdw blurRad="38100" dist="38100" dir="2700000" algn="tl">
                    <a:srgbClr val="000000">
                      <a:alpha val="43137"/>
                    </a:srgbClr>
                  </a:outerShdw>
                </a:effectLst>
                <a:latin typeface="+mj-lt"/>
              </a:rPr>
              <a:t>ECCO I TRE DRIVER DEL NOSTRO TURISMO ENOGASTRONOMICO</a:t>
            </a:r>
            <a:r>
              <a:rPr lang="it-IT" dirty="0">
                <a:solidFill>
                  <a:schemeClr val="accent1">
                    <a:lumMod val="75000"/>
                  </a:schemeClr>
                </a:solidFill>
                <a:latin typeface="+mj-lt"/>
              </a:rPr>
              <a:t>:</a:t>
            </a:r>
          </a:p>
          <a:p>
            <a:pPr algn="ctr"/>
            <a:endParaRPr lang="it-IT" b="1" dirty="0">
              <a:solidFill>
                <a:schemeClr val="accent1">
                  <a:lumMod val="75000"/>
                </a:schemeClr>
              </a:solidFill>
              <a:latin typeface="+mj-lt"/>
            </a:endParaRPr>
          </a:p>
          <a:p>
            <a:pPr marL="342900" indent="-342900">
              <a:buFont typeface="+mj-lt"/>
              <a:buAutoNum type="arabicPeriod"/>
            </a:pPr>
            <a:r>
              <a:rPr lang="it-IT" dirty="0">
                <a:solidFill>
                  <a:schemeClr val="accent1">
                    <a:lumMod val="75000"/>
                  </a:schemeClr>
                </a:solidFill>
                <a:latin typeface="+mj-lt"/>
              </a:rPr>
              <a:t>TRADIZIONE GASTRONOMICA MILLENARIA, ICONA DI UNO STILE DI VITA SANO;</a:t>
            </a:r>
          </a:p>
          <a:p>
            <a:pPr marL="342900" indent="-342900">
              <a:buFont typeface="+mj-lt"/>
              <a:buAutoNum type="arabicPeriod"/>
            </a:pPr>
            <a:r>
              <a:rPr lang="it-IT" dirty="0">
                <a:solidFill>
                  <a:schemeClr val="accent1">
                    <a:lumMod val="75000"/>
                  </a:schemeClr>
                </a:solidFill>
                <a:latin typeface="+mj-lt"/>
              </a:rPr>
              <a:t>CULTURA ALIMENTATA DAL SISTEMA DI VALORI DELLA DIETA MEDITERRANEA</a:t>
            </a:r>
          </a:p>
          <a:p>
            <a:pPr marL="342900" indent="-342900">
              <a:buFont typeface="+mj-lt"/>
              <a:buAutoNum type="arabicPeriod"/>
            </a:pPr>
            <a:r>
              <a:rPr lang="it-IT" dirty="0">
                <a:solidFill>
                  <a:schemeClr val="accent1">
                    <a:lumMod val="75000"/>
                  </a:schemeClr>
                </a:solidFill>
                <a:latin typeface="+mj-lt"/>
              </a:rPr>
              <a:t>RICONOSCIMENTO UNESCO: PATRIMONIO INTANGIBILE DELL’UMANITA</a:t>
            </a:r>
            <a:r>
              <a:rPr lang="it-IT" dirty="0">
                <a:solidFill>
                  <a:schemeClr val="tx2">
                    <a:lumMod val="60000"/>
                    <a:lumOff val="40000"/>
                  </a:schemeClr>
                </a:solidFill>
                <a:latin typeface="+mj-lt"/>
              </a:rPr>
              <a:t>’</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3313" y="6181725"/>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9900"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02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1522" y="476672"/>
            <a:ext cx="8791575" cy="1944216"/>
          </a:xfrm>
        </p:spPr>
        <p:txBody>
          <a:bodyPr>
            <a:noAutofit/>
          </a:bodyPr>
          <a:lstStyle/>
          <a:p>
            <a:pPr algn="r"/>
            <a:r>
              <a:rPr lang="it-IT" sz="3200" i="1" dirty="0">
                <a:solidFill>
                  <a:schemeClr val="tx2"/>
                </a:solidFill>
                <a:effectLst>
                  <a:outerShdw blurRad="38100" dist="38100" dir="2700000" algn="tl">
                    <a:srgbClr val="000000">
                      <a:alpha val="43137"/>
                    </a:srgbClr>
                  </a:outerShdw>
                </a:effectLst>
              </a:rPr>
              <a:t>La cultura e la storia affondano direttamente nelle cose, nelle pietre, nelle rughe dei visi degli uomini,</a:t>
            </a:r>
          </a:p>
          <a:p>
            <a:pPr algn="r"/>
            <a:r>
              <a:rPr lang="it-IT" sz="3200" i="1" dirty="0">
                <a:solidFill>
                  <a:schemeClr val="tx2"/>
                </a:solidFill>
                <a:effectLst>
                  <a:outerShdw blurRad="38100" dist="38100" dir="2700000" algn="tl">
                    <a:srgbClr val="000000">
                      <a:alpha val="43137"/>
                    </a:srgbClr>
                  </a:outerShdw>
                </a:effectLst>
              </a:rPr>
              <a:t> nel sapore dell’olio, nel colore delle onde</a:t>
            </a:r>
          </a:p>
          <a:p>
            <a:pPr algn="r"/>
            <a:r>
              <a:rPr lang="it-IT" sz="3200" i="1" dirty="0">
                <a:solidFill>
                  <a:schemeClr val="tx2"/>
                </a:solidFill>
              </a:rPr>
              <a:t>Claudio Magris</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980413"/>
            <a:ext cx="6425563" cy="373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076" y="6181726"/>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6022976"/>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743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0" y="6017791"/>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91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56895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772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72974"/>
            <a:ext cx="9036496" cy="1631216"/>
          </a:xfrm>
          <a:prstGeom prst="rect">
            <a:avLst/>
          </a:prstGeom>
        </p:spPr>
        <p:txBody>
          <a:bodyPr wrap="square">
            <a:spAutoFit/>
          </a:bodyPr>
          <a:lstStyle/>
          <a:p>
            <a:pPr algn="ctr"/>
            <a:r>
              <a:rPr lang="it-IT" sz="2800" b="1" dirty="0">
                <a:solidFill>
                  <a:srgbClr val="2F5897"/>
                </a:solidFill>
                <a:effectLst>
                  <a:outerShdw blurRad="38100" dist="38100" dir="2700000" algn="tl">
                    <a:srgbClr val="000000">
                      <a:alpha val="43137"/>
                    </a:srgbClr>
                  </a:outerShdw>
                </a:effectLst>
                <a:latin typeface="Century Gothic"/>
              </a:rPr>
              <a:t>LE CONTAMINAZIONI ALIMENTARI MEDITERRANEE</a:t>
            </a:r>
            <a:endParaRPr lang="it-IT" sz="2400" b="1" dirty="0">
              <a:solidFill>
                <a:srgbClr val="2F5897"/>
              </a:solidFill>
              <a:latin typeface="Century Gothic"/>
            </a:endParaRPr>
          </a:p>
          <a:p>
            <a:pPr marL="285750" indent="-285750" algn="just">
              <a:buFontTx/>
              <a:buChar char="-"/>
            </a:pPr>
            <a:endParaRPr lang="it-IT" dirty="0">
              <a:solidFill>
                <a:prstClr val="black"/>
              </a:solidFill>
            </a:endParaRPr>
          </a:p>
          <a:p>
            <a:pPr algn="just"/>
            <a:endParaRPr lang="it-IT" dirty="0">
              <a:solidFill>
                <a:prstClr val="black"/>
              </a:solidFill>
            </a:endParaRPr>
          </a:p>
          <a:p>
            <a:pPr algn="just"/>
            <a:endParaRPr lang="it-IT" dirty="0">
              <a:solidFill>
                <a:prstClr val="black"/>
              </a:solidFill>
            </a:endParaRPr>
          </a:p>
          <a:p>
            <a:pPr algn="just"/>
            <a:endParaRPr lang="it-IT" dirty="0">
              <a:solidFill>
                <a:prstClr val="black"/>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6" y="6178784"/>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69" y="908720"/>
            <a:ext cx="3473317" cy="216079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79512" y="4007471"/>
            <a:ext cx="8856984" cy="3116238"/>
          </a:xfrm>
          <a:prstGeom prst="rect">
            <a:avLst/>
          </a:prstGeom>
        </p:spPr>
        <p:txBody>
          <a:bodyPr wrap="square">
            <a:spAutoFit/>
          </a:bodyPr>
          <a:lstStyle/>
          <a:p>
            <a:pPr algn="just"/>
            <a:r>
              <a:rPr lang="it-IT" sz="2400" dirty="0">
                <a:solidFill>
                  <a:srgbClr val="2F5897"/>
                </a:solidFill>
                <a:latin typeface="Century Gothic"/>
              </a:rPr>
              <a:t>Gli </a:t>
            </a:r>
            <a:r>
              <a:rPr lang="it-IT" sz="2400" b="1" dirty="0">
                <a:solidFill>
                  <a:srgbClr val="2F5897"/>
                </a:solidFill>
                <a:latin typeface="Century Gothic"/>
              </a:rPr>
              <a:t>intensi scambi commerciali </a:t>
            </a:r>
            <a:r>
              <a:rPr lang="it-IT" sz="2400" dirty="0">
                <a:solidFill>
                  <a:srgbClr val="2F5897"/>
                </a:solidFill>
                <a:latin typeface="Century Gothic"/>
              </a:rPr>
              <a:t>tra Basso Piemonte e Liguria (Via </a:t>
            </a:r>
            <a:r>
              <a:rPr lang="it-IT" sz="2400" dirty="0" err="1">
                <a:solidFill>
                  <a:srgbClr val="2F5897"/>
                </a:solidFill>
                <a:latin typeface="Century Gothic"/>
              </a:rPr>
              <a:t>Marenca</a:t>
            </a:r>
            <a:r>
              <a:rPr lang="it-IT" sz="2400" dirty="0">
                <a:solidFill>
                  <a:srgbClr val="2F5897"/>
                </a:solidFill>
                <a:latin typeface="Century Gothic"/>
              </a:rPr>
              <a:t> e Via del Sale) hanno profondamente forgiato usi e costumi di entrambe le Regioni, oltre che lo stile alimentare. Lo scambio di prodotti alimentari  (sale, olio, olive, pesce sotto sale) </a:t>
            </a:r>
          </a:p>
          <a:p>
            <a:pPr algn="just"/>
            <a:r>
              <a:rPr lang="it-IT" sz="2400" dirty="0">
                <a:solidFill>
                  <a:srgbClr val="2F5897"/>
                </a:solidFill>
                <a:latin typeface="Century Gothic"/>
              </a:rPr>
              <a:t>ha condizionato le ricette ‘povere’ della tavola: la</a:t>
            </a:r>
          </a:p>
          <a:p>
            <a:pPr algn="just"/>
            <a:r>
              <a:rPr lang="it-IT" sz="2400" b="1" dirty="0">
                <a:solidFill>
                  <a:srgbClr val="2F5897"/>
                </a:solidFill>
                <a:latin typeface="Century Gothic"/>
              </a:rPr>
              <a:t>bagna </a:t>
            </a:r>
            <a:r>
              <a:rPr lang="it-IT" sz="2400" b="1" dirty="0" err="1">
                <a:solidFill>
                  <a:srgbClr val="2F5897"/>
                </a:solidFill>
                <a:latin typeface="Century Gothic"/>
              </a:rPr>
              <a:t>caoda</a:t>
            </a:r>
            <a:r>
              <a:rPr lang="it-IT" sz="2400" dirty="0">
                <a:solidFill>
                  <a:srgbClr val="2F5897"/>
                </a:solidFill>
                <a:latin typeface="Century Gothic"/>
              </a:rPr>
              <a:t>, e la</a:t>
            </a:r>
            <a:r>
              <a:rPr lang="it-IT" sz="2400" b="1" dirty="0">
                <a:solidFill>
                  <a:srgbClr val="2F5897"/>
                </a:solidFill>
                <a:latin typeface="Century Gothic"/>
              </a:rPr>
              <a:t> merenda </a:t>
            </a:r>
            <a:r>
              <a:rPr lang="it-IT" sz="2400" b="1" dirty="0" err="1">
                <a:solidFill>
                  <a:srgbClr val="2F5897"/>
                </a:solidFill>
                <a:latin typeface="Century Gothic"/>
              </a:rPr>
              <a:t>sinoira</a:t>
            </a:r>
            <a:r>
              <a:rPr lang="it-IT" sz="2400" dirty="0">
                <a:solidFill>
                  <a:srgbClr val="2F5897"/>
                </a:solidFill>
                <a:latin typeface="Century Gothic"/>
              </a:rPr>
              <a:t>, per esempio            </a:t>
            </a:r>
          </a:p>
          <a:p>
            <a:pPr algn="just"/>
            <a:r>
              <a:rPr lang="it-IT" sz="2400" dirty="0">
                <a:solidFill>
                  <a:srgbClr val="2F5897"/>
                </a:solidFill>
                <a:latin typeface="Century Gothic"/>
              </a:rPr>
              <a:t>     </a:t>
            </a:r>
          </a:p>
        </p:txBody>
      </p:sp>
      <p:pic>
        <p:nvPicPr>
          <p:cNvPr id="5124" name="Picture 4" descr="Risultati immagini per merenda sinoira monferr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742" y="920965"/>
            <a:ext cx="3491605" cy="21485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12" y="1799184"/>
            <a:ext cx="2944383" cy="220828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9901"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40085" y="332656"/>
            <a:ext cx="8568952" cy="2049998"/>
          </a:xfrm>
        </p:spPr>
        <p:txBody>
          <a:bodyPr>
            <a:noAutofit/>
          </a:bodyPr>
          <a:lstStyle/>
          <a:p>
            <a:pPr algn="l"/>
            <a:r>
              <a:rPr lang="it-IT" dirty="0">
                <a:solidFill>
                  <a:schemeClr val="tx2"/>
                </a:solidFill>
              </a:rPr>
              <a:t>La </a:t>
            </a:r>
            <a:r>
              <a:rPr lang="it-IT" b="1" dirty="0">
                <a:solidFill>
                  <a:schemeClr val="tx2"/>
                </a:solidFill>
              </a:rPr>
              <a:t>Liguria</a:t>
            </a:r>
            <a:r>
              <a:rPr lang="it-IT" dirty="0">
                <a:solidFill>
                  <a:schemeClr val="tx2"/>
                </a:solidFill>
              </a:rPr>
              <a:t> non praticava l’allevamento di bovini e ne importava le </a:t>
            </a:r>
            <a:r>
              <a:rPr lang="it-IT" b="1" dirty="0">
                <a:solidFill>
                  <a:schemeClr val="tx2"/>
                </a:solidFill>
              </a:rPr>
              <a:t>carni rosse </a:t>
            </a:r>
            <a:r>
              <a:rPr lang="it-IT" dirty="0">
                <a:solidFill>
                  <a:schemeClr val="tx2"/>
                </a:solidFill>
              </a:rPr>
              <a:t>dal Piemonte, insieme al </a:t>
            </a:r>
            <a:r>
              <a:rPr lang="it-IT" b="1" dirty="0">
                <a:solidFill>
                  <a:schemeClr val="tx2"/>
                </a:solidFill>
              </a:rPr>
              <a:t>latte</a:t>
            </a:r>
            <a:r>
              <a:rPr lang="it-IT" dirty="0">
                <a:solidFill>
                  <a:schemeClr val="tx2"/>
                </a:solidFill>
              </a:rPr>
              <a:t> ed ai suoi </a:t>
            </a:r>
            <a:r>
              <a:rPr lang="it-IT" b="1" dirty="0">
                <a:solidFill>
                  <a:schemeClr val="tx2"/>
                </a:solidFill>
              </a:rPr>
              <a:t>derivati</a:t>
            </a:r>
            <a:r>
              <a:rPr lang="it-IT" dirty="0">
                <a:solidFill>
                  <a:schemeClr val="tx2"/>
                </a:solidFill>
              </a:rPr>
              <a:t>. Importava anche la sua ottima </a:t>
            </a:r>
            <a:r>
              <a:rPr lang="it-IT" b="1" dirty="0">
                <a:solidFill>
                  <a:schemeClr val="tx2"/>
                </a:solidFill>
              </a:rPr>
              <a:t>frutta</a:t>
            </a:r>
            <a:r>
              <a:rPr lang="it-IT" dirty="0">
                <a:solidFill>
                  <a:schemeClr val="tx2"/>
                </a:solidFill>
              </a:rPr>
              <a:t> </a:t>
            </a:r>
            <a:r>
              <a:rPr lang="it-IT" b="1" dirty="0">
                <a:solidFill>
                  <a:schemeClr val="tx2"/>
                </a:solidFill>
              </a:rPr>
              <a:t>secca</a:t>
            </a:r>
            <a:r>
              <a:rPr lang="it-IT" dirty="0">
                <a:solidFill>
                  <a:schemeClr val="tx2"/>
                </a:solidFill>
              </a:rPr>
              <a:t> ed i </a:t>
            </a:r>
            <a:r>
              <a:rPr lang="it-IT" b="1" dirty="0">
                <a:solidFill>
                  <a:schemeClr val="tx2"/>
                </a:solidFill>
              </a:rPr>
              <a:t>legumi</a:t>
            </a:r>
            <a:r>
              <a:rPr lang="it-IT" dirty="0">
                <a:solidFill>
                  <a:schemeClr val="tx2"/>
                </a:solidFill>
              </a:rPr>
              <a:t>, tanto che tra le ricette più conosciute in Liguria si annoverano </a:t>
            </a:r>
            <a:r>
              <a:rPr lang="it-IT" b="1" dirty="0">
                <a:solidFill>
                  <a:schemeClr val="tx2"/>
                </a:solidFill>
              </a:rPr>
              <a:t>i ravioli ricotta e noci  e la farinata di ceci.</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307" y="3896517"/>
            <a:ext cx="2303936" cy="1201987"/>
          </a:xfrm>
          <a:prstGeom prst="rect">
            <a:avLst/>
          </a:prstGeom>
          <a:noFill/>
          <a:ln w="9525">
            <a:solidFill>
              <a:schemeClr val="bg1"/>
            </a:solidFill>
            <a:miter lim="800000"/>
            <a:headEnd/>
            <a:tailEnd/>
          </a:ln>
          <a:effectLst>
            <a:softEdge rad="127000"/>
          </a:effectLst>
          <a:extLst>
            <a:ext uri="{909E8E84-426E-40DD-AFC4-6F175D3DCCD1}">
              <a14:hiddenFill xmlns:a14="http://schemas.microsoft.com/office/drawing/2010/main">
                <a:solidFill>
                  <a:schemeClr val="accent1"/>
                </a:solidFill>
              </a14:hiddenFill>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8" y="3420210"/>
            <a:ext cx="1954535" cy="166497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320029"/>
            <a:ext cx="1978091" cy="131633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263245"/>
            <a:ext cx="2505075" cy="18192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4076" y="6181726"/>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3611" y="5157192"/>
            <a:ext cx="8557517" cy="1569660"/>
          </a:xfrm>
          <a:prstGeom prst="rect">
            <a:avLst/>
          </a:prstGeom>
          <a:noFill/>
        </p:spPr>
        <p:txBody>
          <a:bodyPr wrap="square" rtlCol="0">
            <a:spAutoFit/>
          </a:bodyPr>
          <a:lstStyle/>
          <a:p>
            <a:r>
              <a:rPr lang="it-IT" sz="2400" dirty="0">
                <a:solidFill>
                  <a:srgbClr val="2F5897"/>
                </a:solidFill>
                <a:latin typeface="Century Gothic"/>
              </a:rPr>
              <a:t>Il</a:t>
            </a:r>
            <a:r>
              <a:rPr lang="it-IT" dirty="0">
                <a:solidFill>
                  <a:prstClr val="black"/>
                </a:solidFill>
              </a:rPr>
              <a:t> </a:t>
            </a:r>
            <a:r>
              <a:rPr lang="it-IT" sz="2400" b="1" dirty="0">
                <a:solidFill>
                  <a:srgbClr val="2F5897"/>
                </a:solidFill>
                <a:latin typeface="Century Gothic"/>
              </a:rPr>
              <a:t>riso</a:t>
            </a:r>
            <a:r>
              <a:rPr lang="it-IT" sz="2400" dirty="0">
                <a:solidFill>
                  <a:srgbClr val="2F5897"/>
                </a:solidFill>
                <a:latin typeface="Century Gothic"/>
              </a:rPr>
              <a:t>  ed il </a:t>
            </a:r>
            <a:r>
              <a:rPr lang="it-IT" sz="2400" b="1" dirty="0">
                <a:solidFill>
                  <a:srgbClr val="2F5897"/>
                </a:solidFill>
                <a:latin typeface="Century Gothic"/>
              </a:rPr>
              <a:t>vino rosso </a:t>
            </a:r>
            <a:r>
              <a:rPr lang="it-IT" sz="2400" dirty="0">
                <a:solidFill>
                  <a:srgbClr val="2F5897"/>
                </a:solidFill>
                <a:latin typeface="Century Gothic"/>
              </a:rPr>
              <a:t>piemontesi erano ulteriori merci di scambio per il Piemonte verso la Liguria. Per le loro qualità nutraceutiche essi rientrano a buon titolo nella </a:t>
            </a:r>
            <a:r>
              <a:rPr lang="it-IT" sz="2400" b="1" dirty="0">
                <a:solidFill>
                  <a:srgbClr val="2F5897"/>
                </a:solidFill>
                <a:latin typeface="Century Gothic"/>
              </a:rPr>
              <a:t>Dieta Mediterranea</a:t>
            </a:r>
          </a:p>
        </p:txBody>
      </p:sp>
      <p:pic>
        <p:nvPicPr>
          <p:cNvPr id="307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9901" y="60381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chemeClr val="accent1">
                    <a:lumMod val="75000"/>
                  </a:schemeClr>
                </a:solidFill>
                <a:latin typeface="Century Gothic" panose="020B0502020202020204" pitchFamily="34" charset="0"/>
              </a:rPr>
              <a:t>SOMMARIO</a:t>
            </a:r>
          </a:p>
        </p:txBody>
      </p:sp>
      <p:sp>
        <p:nvSpPr>
          <p:cNvPr id="3" name="Segnaposto contenuto 2"/>
          <p:cNvSpPr>
            <a:spLocks noGrp="1"/>
          </p:cNvSpPr>
          <p:nvPr>
            <p:ph idx="1"/>
          </p:nvPr>
        </p:nvSpPr>
        <p:spPr/>
        <p:txBody>
          <a:bodyPr>
            <a:normAutofit fontScale="77500" lnSpcReduction="20000"/>
          </a:bodyPr>
          <a:lstStyle/>
          <a:p>
            <a:r>
              <a:rPr lang="it-IT" dirty="0">
                <a:solidFill>
                  <a:schemeClr val="accent1">
                    <a:lumMod val="75000"/>
                  </a:schemeClr>
                </a:solidFill>
                <a:latin typeface="Century Gothic" panose="020B0502020202020204" pitchFamily="34" charset="0"/>
              </a:rPr>
              <a:t>1) cos’è il turismo enogastronomico</a:t>
            </a:r>
          </a:p>
          <a:p>
            <a:r>
              <a:rPr lang="it-IT" dirty="0">
                <a:solidFill>
                  <a:schemeClr val="accent1">
                    <a:lumMod val="75000"/>
                  </a:schemeClr>
                </a:solidFill>
                <a:latin typeface="Century Gothic" panose="020B0502020202020204" pitchFamily="34" charset="0"/>
              </a:rPr>
              <a:t>     i numeri</a:t>
            </a:r>
          </a:p>
          <a:p>
            <a:r>
              <a:rPr lang="it-IT" dirty="0">
                <a:solidFill>
                  <a:schemeClr val="accent1">
                    <a:lumMod val="75000"/>
                  </a:schemeClr>
                </a:solidFill>
                <a:latin typeface="Century Gothic" panose="020B0502020202020204" pitchFamily="34" charset="0"/>
              </a:rPr>
              <a:t>2) ITALIA: </a:t>
            </a:r>
            <a:r>
              <a:rPr lang="it-IT" dirty="0" err="1">
                <a:solidFill>
                  <a:schemeClr val="accent1">
                    <a:lumMod val="75000"/>
                  </a:schemeClr>
                </a:solidFill>
                <a:latin typeface="Century Gothic" panose="020B0502020202020204" pitchFamily="34" charset="0"/>
              </a:rPr>
              <a:t>gastromania</a:t>
            </a:r>
            <a:r>
              <a:rPr lang="it-IT" dirty="0">
                <a:solidFill>
                  <a:schemeClr val="accent1">
                    <a:lumMod val="75000"/>
                  </a:schemeClr>
                </a:solidFill>
                <a:latin typeface="Century Gothic" panose="020B0502020202020204" pitchFamily="34" charset="0"/>
              </a:rPr>
              <a:t> e </a:t>
            </a:r>
            <a:r>
              <a:rPr lang="it-IT" dirty="0" err="1">
                <a:solidFill>
                  <a:schemeClr val="accent1">
                    <a:lumMod val="75000"/>
                  </a:schemeClr>
                </a:solidFill>
                <a:latin typeface="Century Gothic" panose="020B0502020202020204" pitchFamily="34" charset="0"/>
              </a:rPr>
              <a:t>foodies</a:t>
            </a:r>
            <a:endParaRPr lang="it-IT" dirty="0">
              <a:solidFill>
                <a:schemeClr val="accent1">
                  <a:lumMod val="75000"/>
                </a:schemeClr>
              </a:solidFill>
              <a:latin typeface="Century Gothic" panose="020B0502020202020204" pitchFamily="34" charset="0"/>
            </a:endParaRPr>
          </a:p>
          <a:p>
            <a:r>
              <a:rPr lang="it-IT" dirty="0">
                <a:solidFill>
                  <a:schemeClr val="accent1">
                    <a:lumMod val="75000"/>
                  </a:schemeClr>
                </a:solidFill>
                <a:latin typeface="Century Gothic" panose="020B0502020202020204" pitchFamily="34" charset="0"/>
              </a:rPr>
              <a:t>3) la trasversalità dell’enoturista</a:t>
            </a:r>
          </a:p>
          <a:p>
            <a:r>
              <a:rPr lang="it-IT" dirty="0">
                <a:solidFill>
                  <a:schemeClr val="accent1">
                    <a:lumMod val="75000"/>
                  </a:schemeClr>
                </a:solidFill>
                <a:latin typeface="Century Gothic" panose="020B0502020202020204" pitchFamily="34" charset="0"/>
              </a:rPr>
              <a:t>4) i presidi dell’enogastronomia italiana</a:t>
            </a:r>
          </a:p>
          <a:p>
            <a:r>
              <a:rPr lang="it-IT" dirty="0">
                <a:solidFill>
                  <a:schemeClr val="accent1">
                    <a:lumMod val="75000"/>
                  </a:schemeClr>
                </a:solidFill>
                <a:latin typeface="Century Gothic" panose="020B0502020202020204" pitchFamily="34" charset="0"/>
              </a:rPr>
              <a:t>5) il marketing dell’enogastronomia</a:t>
            </a:r>
          </a:p>
          <a:p>
            <a:r>
              <a:rPr lang="it-IT" dirty="0">
                <a:solidFill>
                  <a:schemeClr val="accent1">
                    <a:lumMod val="75000"/>
                  </a:schemeClr>
                </a:solidFill>
                <a:latin typeface="Century Gothic" panose="020B0502020202020204" pitchFamily="34" charset="0"/>
              </a:rPr>
              <a:t>6) la leva dieta mediterranea</a:t>
            </a:r>
          </a:p>
          <a:p>
            <a:r>
              <a:rPr lang="it-IT" dirty="0">
                <a:solidFill>
                  <a:schemeClr val="accent1">
                    <a:lumMod val="75000"/>
                  </a:schemeClr>
                </a:solidFill>
                <a:latin typeface="Century Gothic" panose="020B0502020202020204" pitchFamily="34" charset="0"/>
              </a:rPr>
              <a:t>7) breve storia della dieta mediterranea</a:t>
            </a:r>
          </a:p>
          <a:p>
            <a:r>
              <a:rPr lang="it-IT" dirty="0">
                <a:solidFill>
                  <a:schemeClr val="accent1">
                    <a:lumMod val="75000"/>
                  </a:schemeClr>
                </a:solidFill>
                <a:latin typeface="Century Gothic" panose="020B0502020202020204" pitchFamily="34" charset="0"/>
              </a:rPr>
              <a:t>8) la dieta mediterranea come stile di vita</a:t>
            </a:r>
          </a:p>
          <a:p>
            <a:r>
              <a:rPr lang="it-IT" dirty="0">
                <a:solidFill>
                  <a:schemeClr val="accent1">
                    <a:lumMod val="75000"/>
                  </a:schemeClr>
                </a:solidFill>
                <a:latin typeface="Century Gothic" panose="020B0502020202020204" pitchFamily="34" charset="0"/>
              </a:rPr>
              <a:t>9) Il sistema di valori della Dieta Mediterranea </a:t>
            </a:r>
          </a:p>
          <a:p>
            <a:r>
              <a:rPr lang="it-IT" dirty="0">
                <a:solidFill>
                  <a:schemeClr val="accent1">
                    <a:lumMod val="75000"/>
                  </a:schemeClr>
                </a:solidFill>
                <a:latin typeface="Century Gothic" panose="020B0502020202020204" pitchFamily="34" charset="0"/>
              </a:rPr>
              <a:t>10) Dieta Mediterranea ed ecologia integrale</a:t>
            </a:r>
          </a:p>
          <a:p>
            <a:endParaRPr lang="it-IT" dirty="0">
              <a:solidFill>
                <a:schemeClr val="accent1">
                  <a:lumMod val="75000"/>
                </a:schemeClr>
              </a:solidFill>
              <a:latin typeface="Century Gothic" panose="020B0502020202020204" pitchFamily="34" charset="0"/>
            </a:endParaRPr>
          </a:p>
          <a:p>
            <a:endParaRPr lang="it-IT" dirty="0">
              <a:solidFill>
                <a:schemeClr val="accent1">
                  <a:lumMod val="75000"/>
                </a:schemeClr>
              </a:solidFill>
              <a:latin typeface="Century Gothic" panose="020B0502020202020204" pitchFamily="34" charset="0"/>
            </a:endParaRPr>
          </a:p>
          <a:p>
            <a:endParaRPr lang="it-IT" dirty="0">
              <a:solidFill>
                <a:schemeClr val="accent1">
                  <a:lumMod val="75000"/>
                </a:schemeClr>
              </a:solidFill>
              <a:latin typeface="Century Gothic" panose="020B0502020202020204" pitchFamily="34" charset="0"/>
            </a:endParaRPr>
          </a:p>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6022975"/>
            <a:ext cx="10493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022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91" y="3448375"/>
            <a:ext cx="8229600" cy="290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contenuto 3"/>
          <p:cNvSpPr>
            <a:spLocks noGrp="1"/>
          </p:cNvSpPr>
          <p:nvPr>
            <p:ph idx="1"/>
          </p:nvPr>
        </p:nvSpPr>
        <p:spPr>
          <a:xfrm>
            <a:off x="345093" y="782348"/>
            <a:ext cx="8229600" cy="2808312"/>
          </a:xfrm>
        </p:spPr>
        <p:txBody>
          <a:bodyPr>
            <a:normAutofit fontScale="92500" lnSpcReduction="10000"/>
          </a:bodyPr>
          <a:lstStyle/>
          <a:p>
            <a:endParaRPr lang="it-IT" dirty="0">
              <a:solidFill>
                <a:schemeClr val="accent1"/>
              </a:solidFill>
            </a:endParaRPr>
          </a:p>
          <a:p>
            <a:pPr algn="just"/>
            <a:r>
              <a:rPr lang="it-IT" sz="2600" dirty="0">
                <a:solidFill>
                  <a:schemeClr val="accent1"/>
                </a:solidFill>
                <a:latin typeface="Century Gothic" panose="020B0502020202020204" pitchFamily="34" charset="0"/>
              </a:rPr>
              <a:t>“</a:t>
            </a:r>
            <a:r>
              <a:rPr lang="it-IT" sz="2600" i="1" dirty="0">
                <a:solidFill>
                  <a:schemeClr val="accent1"/>
                </a:solidFill>
                <a:latin typeface="Century Gothic" panose="020B0502020202020204" pitchFamily="34" charset="0"/>
              </a:rPr>
              <a:t>La Dieta Mediterranea rappresenta un insieme di </a:t>
            </a:r>
            <a:r>
              <a:rPr lang="it-IT" sz="2600" i="1" dirty="0">
                <a:solidFill>
                  <a:schemeClr val="accent1"/>
                </a:solidFill>
                <a:effectLst>
                  <a:outerShdw blurRad="38100" dist="38100" dir="2700000" algn="tl">
                    <a:srgbClr val="000000">
                      <a:alpha val="43137"/>
                    </a:srgbClr>
                  </a:outerShdw>
                </a:effectLst>
                <a:latin typeface="Century Gothic" panose="020B0502020202020204" pitchFamily="34" charset="0"/>
              </a:rPr>
              <a:t>competenze, conoscenze, pratiche e tradizioni </a:t>
            </a:r>
            <a:r>
              <a:rPr lang="it-IT" sz="2600" i="1" dirty="0">
                <a:solidFill>
                  <a:schemeClr val="accent1"/>
                </a:solidFill>
                <a:latin typeface="Century Gothic" panose="020B0502020202020204" pitchFamily="34" charset="0"/>
              </a:rPr>
              <a:t>che vanno dal </a:t>
            </a:r>
            <a:r>
              <a:rPr lang="it-IT" sz="2600" b="1" i="1" dirty="0">
                <a:solidFill>
                  <a:schemeClr val="accent1"/>
                </a:solidFill>
                <a:effectLst>
                  <a:outerShdw blurRad="38100" dist="38100" dir="2700000" algn="tl">
                    <a:srgbClr val="000000">
                      <a:alpha val="43137"/>
                    </a:srgbClr>
                  </a:outerShdw>
                </a:effectLst>
                <a:latin typeface="Century Gothic" panose="020B0502020202020204" pitchFamily="34" charset="0"/>
              </a:rPr>
              <a:t>paesaggio alla tavola</a:t>
            </a:r>
            <a:r>
              <a:rPr lang="it-IT" sz="2600" i="1" dirty="0">
                <a:solidFill>
                  <a:schemeClr val="accent1"/>
                </a:solidFill>
                <a:latin typeface="Century Gothic" panose="020B0502020202020204" pitchFamily="34" charset="0"/>
              </a:rPr>
              <a:t>, includendo le colture, la raccolta, la pesca, la conservazione, la trasformazione, la preparazione e, in particolare, il </a:t>
            </a:r>
            <a:r>
              <a:rPr lang="it-IT" sz="2600" b="1" i="1" dirty="0">
                <a:solidFill>
                  <a:schemeClr val="accent1"/>
                </a:solidFill>
                <a:latin typeface="Century Gothic" panose="020B0502020202020204" pitchFamily="34" charset="0"/>
              </a:rPr>
              <a:t>consumo di cibo. </a:t>
            </a:r>
            <a:endParaRPr lang="it-IT" sz="2600" b="1" dirty="0">
              <a:solidFill>
                <a:schemeClr val="accent1"/>
              </a:solidFill>
              <a:latin typeface="Century Gothic" panose="020B0502020202020204" pitchFamily="34" charset="0"/>
            </a:endParaRPr>
          </a:p>
        </p:txBody>
      </p:sp>
      <p:sp>
        <p:nvSpPr>
          <p:cNvPr id="2" name="CasellaDiTesto 1"/>
          <p:cNvSpPr txBox="1"/>
          <p:nvPr/>
        </p:nvSpPr>
        <p:spPr>
          <a:xfrm>
            <a:off x="334749" y="335817"/>
            <a:ext cx="8496944" cy="830997"/>
          </a:xfrm>
          <a:prstGeom prst="rect">
            <a:avLst/>
          </a:prstGeom>
          <a:noFill/>
        </p:spPr>
        <p:txBody>
          <a:bodyPr wrap="square" rtlCol="0">
            <a:spAutoFit/>
          </a:bodyPr>
          <a:lstStyle/>
          <a:p>
            <a:pPr algn="ctr"/>
            <a:r>
              <a:rPr lang="it-IT" sz="2400" dirty="0">
                <a:solidFill>
                  <a:srgbClr val="2F5897"/>
                </a:solidFill>
              </a:rPr>
              <a:t>LA DIETA MEDITERRANEA:</a:t>
            </a:r>
          </a:p>
          <a:p>
            <a:pPr algn="ctr"/>
            <a:r>
              <a:rPr lang="it-IT" sz="2400" dirty="0">
                <a:solidFill>
                  <a:srgbClr val="2F5897"/>
                </a:solidFill>
              </a:rPr>
              <a:t> METAFORA DI VIAGGIO</a:t>
            </a:r>
          </a:p>
        </p:txBody>
      </p:sp>
      <p:sp>
        <p:nvSpPr>
          <p:cNvPr id="4" name="Rettangolo 3"/>
          <p:cNvSpPr/>
          <p:nvPr/>
        </p:nvSpPr>
        <p:spPr>
          <a:xfrm>
            <a:off x="257131" y="3560377"/>
            <a:ext cx="8652181" cy="2677656"/>
          </a:xfrm>
          <a:prstGeom prst="rect">
            <a:avLst/>
          </a:prstGeom>
        </p:spPr>
        <p:txBody>
          <a:bodyPr wrap="square">
            <a:spAutoFit/>
          </a:bodyPr>
          <a:lstStyle/>
          <a:p>
            <a:pPr marL="342900" indent="-342900" algn="just">
              <a:spcBef>
                <a:spcPct val="20000"/>
              </a:spcBef>
              <a:buFont typeface="Arial" pitchFamily="34" charset="0"/>
              <a:buChar char="•"/>
            </a:pPr>
            <a:r>
              <a:rPr lang="it-IT" sz="2400" i="1" dirty="0">
                <a:solidFill>
                  <a:srgbClr val="2F5897"/>
                </a:solidFill>
                <a:latin typeface="Century Gothic"/>
              </a:rPr>
              <a:t>La Dieta Mediterranea è caratterizzata da </a:t>
            </a:r>
            <a:r>
              <a:rPr lang="it-IT" sz="2400" b="1" i="1" dirty="0">
                <a:solidFill>
                  <a:srgbClr val="2F5897"/>
                </a:solidFill>
                <a:latin typeface="Century Gothic"/>
              </a:rPr>
              <a:t>un modello nutrizionale</a:t>
            </a:r>
            <a:r>
              <a:rPr lang="it-IT" sz="2400" i="1" dirty="0">
                <a:solidFill>
                  <a:srgbClr val="2F5897"/>
                </a:solidFill>
                <a:latin typeface="Century Gothic"/>
              </a:rPr>
              <a:t> rimasto costante nel tempo e nello spazio, costituito principalmente da olio di oliva, cereali, frutta fresca o secca, e verdure, una moderata quantità di pesce, latticini e carne, e molti condimenti e spezie, il tutto accompagnato da vino o infusi, sempre in rispetto delle tradizioni di ogni comunità.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076" y="6168338"/>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230"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3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anim calcmode="lin" valueType="num">
                                      <p:cBhvr>
                                        <p:cTn id="8" dur="10" fill="hold"/>
                                        <p:tgtEl>
                                          <p:spTgt spid="4"/>
                                        </p:tgtEl>
                                        <p:attrNameLst>
                                          <p:attrName>ppt_x</p:attrName>
                                        </p:attrNameLst>
                                      </p:cBhvr>
                                      <p:tavLst>
                                        <p:tav tm="0">
                                          <p:val>
                                            <p:strVal val="#ppt_x"/>
                                          </p:val>
                                        </p:tav>
                                        <p:tav tm="100000">
                                          <p:val>
                                            <p:strVal val="#ppt_x"/>
                                          </p:val>
                                        </p:tav>
                                      </p:tavLst>
                                    </p:anim>
                                    <p:anim calcmode="lin" valueType="num">
                                      <p:cBhvr>
                                        <p:cTn id="9" dur="1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260649"/>
            <a:ext cx="8640960" cy="2880320"/>
          </a:xfrm>
        </p:spPr>
        <p:txBody>
          <a:bodyPr>
            <a:normAutofit/>
          </a:bodyPr>
          <a:lstStyle/>
          <a:p>
            <a:pPr algn="just"/>
            <a:endParaRPr lang="it-IT" sz="2000" i="1" dirty="0">
              <a:solidFill>
                <a:schemeClr val="tx2"/>
              </a:solidFill>
              <a:latin typeface="Century Gothic" panose="020B0502020202020204" pitchFamily="34" charset="0"/>
            </a:endParaRPr>
          </a:p>
          <a:p>
            <a:pPr algn="just"/>
            <a:endParaRPr lang="it-IT" sz="2000" i="1" dirty="0">
              <a:solidFill>
                <a:schemeClr val="tx2"/>
              </a:solidFill>
              <a:latin typeface="Century Gothic" panose="020B0502020202020204" pitchFamily="34" charset="0"/>
            </a:endParaRPr>
          </a:p>
          <a:p>
            <a:pPr algn="just"/>
            <a:r>
              <a:rPr lang="it-IT" sz="2000" i="1" dirty="0">
                <a:solidFill>
                  <a:schemeClr val="tx2"/>
                </a:solidFill>
                <a:latin typeface="Century Gothic" panose="020B0502020202020204" pitchFamily="34" charset="0"/>
              </a:rPr>
              <a:t>Tuttavia, la Dieta Mediterranea (dal greco </a:t>
            </a:r>
            <a:r>
              <a:rPr lang="it-IT" sz="2000" i="1" dirty="0" err="1">
                <a:solidFill>
                  <a:schemeClr val="tx2"/>
                </a:solidFill>
                <a:effectLst>
                  <a:outerShdw blurRad="38100" dist="38100" dir="2700000" algn="tl">
                    <a:srgbClr val="000000">
                      <a:alpha val="43137"/>
                    </a:srgbClr>
                  </a:outerShdw>
                </a:effectLst>
                <a:latin typeface="Century Gothic" panose="020B0502020202020204" pitchFamily="34" charset="0"/>
              </a:rPr>
              <a:t>diaita</a:t>
            </a:r>
            <a:r>
              <a:rPr lang="it-IT" sz="2000" i="1" dirty="0">
                <a:solidFill>
                  <a:schemeClr val="tx2"/>
                </a:solidFill>
                <a:latin typeface="Century Gothic" panose="020B0502020202020204" pitchFamily="34" charset="0"/>
              </a:rPr>
              <a:t>, o stile di vita) è molto più che un semplice alimento. </a:t>
            </a:r>
          </a:p>
          <a:p>
            <a:pPr algn="just"/>
            <a:endParaRPr lang="it-IT"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6" y="6181726"/>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67543" y="3501008"/>
            <a:ext cx="8341493" cy="1323439"/>
          </a:xfrm>
          <a:prstGeom prst="rect">
            <a:avLst/>
          </a:prstGeom>
        </p:spPr>
        <p:txBody>
          <a:bodyPr wrap="square">
            <a:spAutoFit/>
          </a:bodyPr>
          <a:lstStyle/>
          <a:p>
            <a:pPr algn="just"/>
            <a:r>
              <a:rPr lang="it-IT" sz="2000" dirty="0">
                <a:solidFill>
                  <a:srgbClr val="2F5897"/>
                </a:solidFill>
                <a:latin typeface="Century Gothic"/>
              </a:rPr>
              <a:t>Essa promuove </a:t>
            </a:r>
            <a:r>
              <a:rPr lang="it-IT" sz="2000" b="1" dirty="0">
                <a:solidFill>
                  <a:srgbClr val="2F5897"/>
                </a:solidFill>
                <a:effectLst>
                  <a:outerShdw blurRad="38100" dist="38100" dir="2700000" algn="tl">
                    <a:srgbClr val="000000">
                      <a:alpha val="43137"/>
                    </a:srgbClr>
                  </a:outerShdw>
                </a:effectLst>
                <a:latin typeface="Century Gothic"/>
              </a:rPr>
              <a:t>l'interazione sociale</a:t>
            </a:r>
            <a:r>
              <a:rPr lang="it-IT" sz="2000" dirty="0">
                <a:solidFill>
                  <a:srgbClr val="2F5897"/>
                </a:solidFill>
                <a:latin typeface="Century Gothic"/>
              </a:rPr>
              <a:t>, poiché </a:t>
            </a:r>
            <a:r>
              <a:rPr lang="it-IT" sz="2000" dirty="0">
                <a:solidFill>
                  <a:srgbClr val="2F5897"/>
                </a:solidFill>
                <a:effectLst>
                  <a:outerShdw blurRad="38100" dist="38100" dir="2700000" algn="tl">
                    <a:srgbClr val="000000">
                      <a:alpha val="43137"/>
                    </a:srgbClr>
                  </a:outerShdw>
                </a:effectLst>
                <a:latin typeface="Century Gothic"/>
              </a:rPr>
              <a:t>il pasto in comune è alla base dei costumi sociali e delle festività </a:t>
            </a:r>
            <a:r>
              <a:rPr lang="it-IT" sz="2000" dirty="0">
                <a:solidFill>
                  <a:srgbClr val="2F5897"/>
                </a:solidFill>
                <a:latin typeface="Century Gothic"/>
              </a:rPr>
              <a:t>condivise da una comunità, e ha dato luogo a un notevole corpus di conoscenze, canzoni, massime, racconti e leggende.</a:t>
            </a:r>
          </a:p>
        </p:txBody>
      </p:sp>
      <p:sp>
        <p:nvSpPr>
          <p:cNvPr id="6" name="Rettangolo 5"/>
          <p:cNvSpPr/>
          <p:nvPr/>
        </p:nvSpPr>
        <p:spPr>
          <a:xfrm>
            <a:off x="493875" y="2162563"/>
            <a:ext cx="8315163" cy="1323439"/>
          </a:xfrm>
          <a:prstGeom prst="rect">
            <a:avLst/>
          </a:prstGeom>
        </p:spPr>
        <p:txBody>
          <a:bodyPr wrap="square">
            <a:spAutoFit/>
          </a:bodyPr>
          <a:lstStyle/>
          <a:p>
            <a:pPr algn="just"/>
            <a:r>
              <a:rPr lang="it-IT" sz="2000" i="1" dirty="0">
                <a:solidFill>
                  <a:srgbClr val="2F5897"/>
                </a:solidFill>
              </a:rPr>
              <a:t> </a:t>
            </a:r>
            <a:r>
              <a:rPr lang="it-IT" sz="2000" dirty="0">
                <a:solidFill>
                  <a:srgbClr val="2F5897"/>
                </a:solidFill>
                <a:effectLst>
                  <a:outerShdw blurRad="38100" dist="38100" dir="2700000" algn="tl">
                    <a:srgbClr val="000000">
                      <a:alpha val="43137"/>
                    </a:srgbClr>
                  </a:outerShdw>
                </a:effectLst>
                <a:latin typeface="Century Gothic"/>
              </a:rPr>
              <a:t>La Dieta si fonda nel rispetto per il </a:t>
            </a:r>
            <a:r>
              <a:rPr lang="it-IT" sz="2000" b="1" dirty="0">
                <a:solidFill>
                  <a:srgbClr val="2F5897"/>
                </a:solidFill>
                <a:effectLst>
                  <a:outerShdw blurRad="38100" dist="38100" dir="2700000" algn="tl">
                    <a:srgbClr val="000000">
                      <a:alpha val="43137"/>
                    </a:srgbClr>
                  </a:outerShdw>
                </a:effectLst>
                <a:latin typeface="Century Gothic"/>
              </a:rPr>
              <a:t>territorio</a:t>
            </a:r>
            <a:r>
              <a:rPr lang="it-IT" sz="2000" dirty="0">
                <a:solidFill>
                  <a:srgbClr val="2F5897"/>
                </a:solidFill>
                <a:effectLst>
                  <a:outerShdw blurRad="38100" dist="38100" dir="2700000" algn="tl">
                    <a:srgbClr val="000000">
                      <a:alpha val="43137"/>
                    </a:srgbClr>
                  </a:outerShdw>
                </a:effectLst>
                <a:latin typeface="Century Gothic"/>
              </a:rPr>
              <a:t> e la biodiversità</a:t>
            </a:r>
            <a:r>
              <a:rPr lang="it-IT" sz="2000" dirty="0">
                <a:solidFill>
                  <a:srgbClr val="2F5897"/>
                </a:solidFill>
                <a:latin typeface="Century Gothic"/>
              </a:rPr>
              <a:t>, e garantisce la conservazione e lo sviluppo delle attività tradizionali e dei mestieri collegati alla pesca e all'agricoltura nelle comunità del Mediterraneo. </a:t>
            </a:r>
          </a:p>
        </p:txBody>
      </p:sp>
      <p:sp>
        <p:nvSpPr>
          <p:cNvPr id="7" name="CasellaDiTesto 6"/>
          <p:cNvSpPr txBox="1"/>
          <p:nvPr/>
        </p:nvSpPr>
        <p:spPr>
          <a:xfrm>
            <a:off x="493874" y="5229200"/>
            <a:ext cx="7822543" cy="369332"/>
          </a:xfrm>
          <a:prstGeom prst="rect">
            <a:avLst/>
          </a:prstGeom>
          <a:noFill/>
        </p:spPr>
        <p:txBody>
          <a:bodyPr wrap="square" rtlCol="0">
            <a:spAutoFit/>
          </a:bodyPr>
          <a:lstStyle/>
          <a:p>
            <a:endParaRPr lang="it-IT" dirty="0">
              <a:solidFill>
                <a:prstClr val="black"/>
              </a:solidFill>
            </a:endParaRPr>
          </a:p>
        </p:txBody>
      </p:sp>
      <p:sp>
        <p:nvSpPr>
          <p:cNvPr id="9" name="Rettangolo 8"/>
          <p:cNvSpPr/>
          <p:nvPr/>
        </p:nvSpPr>
        <p:spPr>
          <a:xfrm>
            <a:off x="493873" y="5073950"/>
            <a:ext cx="8315163" cy="1015663"/>
          </a:xfrm>
          <a:prstGeom prst="rect">
            <a:avLst/>
          </a:prstGeom>
        </p:spPr>
        <p:txBody>
          <a:bodyPr wrap="square">
            <a:spAutoFit/>
          </a:bodyPr>
          <a:lstStyle/>
          <a:p>
            <a:pPr algn="just"/>
            <a:r>
              <a:rPr lang="it-IT" sz="2000" i="1" dirty="0">
                <a:solidFill>
                  <a:srgbClr val="2F5897"/>
                </a:solidFill>
                <a:effectLst>
                  <a:outerShdw blurRad="38100" dist="38100" dir="2700000" algn="tl">
                    <a:srgbClr val="000000">
                      <a:alpha val="43137"/>
                    </a:srgbClr>
                  </a:outerShdw>
                </a:effectLst>
                <a:latin typeface="Century Gothic"/>
              </a:rPr>
              <a:t>Le </a:t>
            </a:r>
            <a:r>
              <a:rPr lang="it-IT" sz="2000" b="1" i="1" dirty="0">
                <a:solidFill>
                  <a:srgbClr val="2F5897"/>
                </a:solidFill>
                <a:effectLst>
                  <a:outerShdw blurRad="38100" dist="38100" dir="2700000" algn="tl">
                    <a:srgbClr val="000000">
                      <a:alpha val="43137"/>
                    </a:srgbClr>
                  </a:outerShdw>
                </a:effectLst>
                <a:latin typeface="Century Gothic"/>
              </a:rPr>
              <a:t>donne svolgono un ruolo indispensabile </a:t>
            </a:r>
            <a:r>
              <a:rPr lang="it-IT" sz="2000" i="1" dirty="0">
                <a:solidFill>
                  <a:srgbClr val="2F5897"/>
                </a:solidFill>
                <a:latin typeface="Century Gothic"/>
              </a:rPr>
              <a:t>nella trasmissione delle competenze, così come della conoscenza di riti, gesti tradizionali e celebrazioni, e nella salvaguardia delle tecniche.</a:t>
            </a:r>
            <a:r>
              <a:rPr lang="it-IT" sz="2000" dirty="0">
                <a:solidFill>
                  <a:srgbClr val="2F5897"/>
                </a:solidFill>
                <a:latin typeface="Century Gothic"/>
              </a:rPr>
              <a:t>”</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1"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8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564" y="6185671"/>
            <a:ext cx="579437"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360" y="6166847"/>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187"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3" y="745198"/>
            <a:ext cx="7639643" cy="591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83567" y="18542"/>
            <a:ext cx="7950669" cy="523220"/>
          </a:xfrm>
          <a:prstGeom prst="rect">
            <a:avLst/>
          </a:prstGeom>
          <a:noFill/>
        </p:spPr>
        <p:txBody>
          <a:bodyPr wrap="square" rtlCol="0">
            <a:spAutoFit/>
          </a:bodyPr>
          <a:lstStyle/>
          <a:p>
            <a:pPr algn="ctr"/>
            <a:r>
              <a:rPr lang="it-IT" sz="2800" dirty="0">
                <a:solidFill>
                  <a:schemeClr val="accent1">
                    <a:lumMod val="75000"/>
                  </a:schemeClr>
                </a:solidFill>
              </a:rPr>
              <a:t>IL TEMPIO DELLA DIETA MEDITERRANEA</a:t>
            </a:r>
          </a:p>
        </p:txBody>
      </p:sp>
    </p:spTree>
    <p:extLst>
      <p:ext uri="{BB962C8B-B14F-4D97-AF65-F5344CB8AC3E}">
        <p14:creationId xmlns:p14="http://schemas.microsoft.com/office/powerpoint/2010/main" val="2727282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00" y="6162455"/>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27623"/>
            <a:ext cx="6073748" cy="483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974" y="6162455"/>
            <a:ext cx="878026" cy="69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238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68847"/>
            <a:ext cx="9144000" cy="3046988"/>
          </a:xfrm>
          <a:prstGeom prst="rect">
            <a:avLst/>
          </a:prstGeom>
          <a:noFill/>
        </p:spPr>
        <p:txBody>
          <a:bodyPr wrap="square" rtlCol="0">
            <a:spAutoFit/>
          </a:bodyPr>
          <a:lstStyle/>
          <a:p>
            <a:endParaRPr lang="it-IT" dirty="0">
              <a:solidFill>
                <a:prstClr val="black"/>
              </a:solidFill>
            </a:endParaRPr>
          </a:p>
          <a:p>
            <a:endParaRPr lang="it-IT" dirty="0">
              <a:solidFill>
                <a:prstClr val="black"/>
              </a:solidFill>
            </a:endParaRPr>
          </a:p>
          <a:p>
            <a:pPr algn="r"/>
            <a:r>
              <a:rPr lang="it-IT" sz="3600" i="1" dirty="0">
                <a:solidFill>
                  <a:srgbClr val="2F5897"/>
                </a:solidFill>
                <a:effectLst>
                  <a:outerShdw blurRad="38100" dist="38100" dir="2700000" algn="tl">
                    <a:srgbClr val="000000">
                      <a:alpha val="43137"/>
                    </a:srgbClr>
                  </a:outerShdw>
                </a:effectLst>
                <a:latin typeface="Century Gothic"/>
              </a:rPr>
              <a:t>Interazione sociale e territorio</a:t>
            </a:r>
          </a:p>
          <a:p>
            <a:pPr algn="r"/>
            <a:r>
              <a:rPr lang="it-IT" sz="4000" i="1" dirty="0">
                <a:solidFill>
                  <a:srgbClr val="2F5897"/>
                </a:solidFill>
                <a:latin typeface="Century Gothic"/>
              </a:rPr>
              <a:t>Ricette di DM4GG</a:t>
            </a:r>
          </a:p>
          <a:p>
            <a:pPr algn="r"/>
            <a:r>
              <a:rPr lang="it-IT" sz="4000" i="1" dirty="0">
                <a:solidFill>
                  <a:srgbClr val="FF0000"/>
                </a:solidFill>
                <a:latin typeface="Century Gothic"/>
              </a:rPr>
              <a:t>DM = Ecologia integrale</a:t>
            </a:r>
          </a:p>
          <a:p>
            <a:endParaRPr lang="it-IT" sz="4000" i="1" dirty="0">
              <a:solidFill>
                <a:srgbClr val="2F5897"/>
              </a:solidFill>
              <a:effectLst>
                <a:outerShdw blurRad="38100" dist="38100" dir="2700000" algn="tl">
                  <a:srgbClr val="000000">
                    <a:alpha val="43137"/>
                  </a:srgbClr>
                </a:outerShdw>
              </a:effectLst>
              <a:latin typeface="Century Gothic"/>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6" y="6181726"/>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 y="16685"/>
            <a:ext cx="1991147" cy="201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52707" y="2081365"/>
            <a:ext cx="8640960" cy="1323439"/>
          </a:xfrm>
          <a:prstGeom prst="rect">
            <a:avLst/>
          </a:prstGeom>
          <a:noFill/>
        </p:spPr>
        <p:txBody>
          <a:bodyPr wrap="square" rtlCol="0">
            <a:spAutoFit/>
          </a:bodyPr>
          <a:lstStyle/>
          <a:p>
            <a:r>
              <a:rPr lang="it-IT" sz="2000" dirty="0">
                <a:solidFill>
                  <a:srgbClr val="2F5897"/>
                </a:solidFill>
                <a:latin typeface="Century Gothic"/>
              </a:rPr>
              <a:t>I </a:t>
            </a:r>
            <a:r>
              <a:rPr lang="it-IT" sz="2000" b="1" dirty="0">
                <a:solidFill>
                  <a:srgbClr val="2F5897"/>
                </a:solidFill>
                <a:latin typeface="Century Gothic"/>
              </a:rPr>
              <a:t>Global </a:t>
            </a:r>
            <a:r>
              <a:rPr lang="it-IT" sz="2000" b="1" dirty="0" err="1">
                <a:solidFill>
                  <a:srgbClr val="2F5897"/>
                </a:solidFill>
                <a:latin typeface="Century Gothic"/>
              </a:rPr>
              <a:t>Goals</a:t>
            </a:r>
            <a:r>
              <a:rPr lang="it-IT" sz="2000" b="1" dirty="0">
                <a:solidFill>
                  <a:srgbClr val="2F5897"/>
                </a:solidFill>
                <a:latin typeface="Century Gothic"/>
              </a:rPr>
              <a:t> </a:t>
            </a:r>
            <a:r>
              <a:rPr lang="it-IT" sz="2000" dirty="0">
                <a:solidFill>
                  <a:srgbClr val="2F5897"/>
                </a:solidFill>
                <a:latin typeface="Century Gothic"/>
              </a:rPr>
              <a:t>per lo Sviluppo Sostenibile furono definiti nel settembre 2015 dall’ONU, </a:t>
            </a:r>
            <a:r>
              <a:rPr lang="it-IT" sz="2000" dirty="0" err="1">
                <a:solidFill>
                  <a:srgbClr val="2F5897"/>
                </a:solidFill>
                <a:latin typeface="Century Gothic"/>
              </a:rPr>
              <a:t>affinchè</a:t>
            </a:r>
            <a:r>
              <a:rPr lang="it-IT" sz="2000" dirty="0">
                <a:solidFill>
                  <a:srgbClr val="2F5897"/>
                </a:solidFill>
                <a:latin typeface="Century Gothic"/>
              </a:rPr>
              <a:t> entro il 2030 si raggiungessero traguardi quali la fine della povertà, dell’ineguaglianza ed il completo controllo sui cambiamenti climatici</a:t>
            </a:r>
          </a:p>
        </p:txBody>
      </p:sp>
      <p:sp>
        <p:nvSpPr>
          <p:cNvPr id="4" name="CasellaDiTesto 3"/>
          <p:cNvSpPr txBox="1"/>
          <p:nvPr/>
        </p:nvSpPr>
        <p:spPr>
          <a:xfrm>
            <a:off x="230597" y="3404803"/>
            <a:ext cx="8640960" cy="707886"/>
          </a:xfrm>
          <a:prstGeom prst="rect">
            <a:avLst/>
          </a:prstGeom>
          <a:noFill/>
        </p:spPr>
        <p:txBody>
          <a:bodyPr wrap="square" rtlCol="0">
            <a:spAutoFit/>
          </a:bodyPr>
          <a:lstStyle/>
          <a:p>
            <a:r>
              <a:rPr lang="it-IT" sz="2000" dirty="0">
                <a:solidFill>
                  <a:srgbClr val="2F5897"/>
                </a:solidFill>
                <a:latin typeface="Century Gothic"/>
              </a:rPr>
              <a:t>Per la prima volta, si parla di ‘</a:t>
            </a:r>
            <a:r>
              <a:rPr lang="it-IT" sz="2000" b="1" dirty="0">
                <a:solidFill>
                  <a:srgbClr val="2F5897"/>
                </a:solidFill>
                <a:latin typeface="Century Gothic"/>
              </a:rPr>
              <a:t>obiettivi’ condivisi </a:t>
            </a:r>
            <a:r>
              <a:rPr lang="it-IT" sz="2000" dirty="0">
                <a:solidFill>
                  <a:srgbClr val="2F5897"/>
                </a:solidFill>
                <a:latin typeface="Century Gothic"/>
              </a:rPr>
              <a:t>dal mondo intero per migliorare le condizioni di vita del Pianeta. </a:t>
            </a:r>
          </a:p>
        </p:txBody>
      </p:sp>
      <p:sp>
        <p:nvSpPr>
          <p:cNvPr id="5" name="CasellaDiTesto 4"/>
          <p:cNvSpPr txBox="1"/>
          <p:nvPr/>
        </p:nvSpPr>
        <p:spPr>
          <a:xfrm>
            <a:off x="187301" y="4162255"/>
            <a:ext cx="8640960" cy="1323439"/>
          </a:xfrm>
          <a:prstGeom prst="rect">
            <a:avLst/>
          </a:prstGeom>
          <a:noFill/>
        </p:spPr>
        <p:txBody>
          <a:bodyPr wrap="square" rtlCol="0">
            <a:spAutoFit/>
          </a:bodyPr>
          <a:lstStyle/>
          <a:p>
            <a:r>
              <a:rPr lang="it-IT" sz="2000" dirty="0">
                <a:solidFill>
                  <a:srgbClr val="2F5897"/>
                </a:solidFill>
                <a:latin typeface="Century Gothic"/>
              </a:rPr>
              <a:t>Già dal 2010, UNESCO aveva evidenziato come il sistema di valori della Dieta Mediterranea fosse un modello unico di sostenibilità condivisibile sia dal punto di vista ambientale, che sociale che culturale. </a:t>
            </a:r>
          </a:p>
        </p:txBody>
      </p:sp>
      <p:sp>
        <p:nvSpPr>
          <p:cNvPr id="6" name="CasellaDiTesto 5"/>
          <p:cNvSpPr txBox="1"/>
          <p:nvPr/>
        </p:nvSpPr>
        <p:spPr>
          <a:xfrm>
            <a:off x="230598" y="5555512"/>
            <a:ext cx="8243479" cy="1015663"/>
          </a:xfrm>
          <a:prstGeom prst="rect">
            <a:avLst/>
          </a:prstGeom>
          <a:noFill/>
        </p:spPr>
        <p:txBody>
          <a:bodyPr wrap="square" rtlCol="0">
            <a:spAutoFit/>
          </a:bodyPr>
          <a:lstStyle/>
          <a:p>
            <a:r>
              <a:rPr lang="it-IT" sz="2000" dirty="0">
                <a:solidFill>
                  <a:srgbClr val="2F5897"/>
                </a:solidFill>
                <a:latin typeface="Century Gothic"/>
              </a:rPr>
              <a:t> La </a:t>
            </a:r>
            <a:r>
              <a:rPr lang="it-IT" sz="2000" b="1" dirty="0">
                <a:solidFill>
                  <a:srgbClr val="2F5897"/>
                </a:solidFill>
                <a:latin typeface="Century Gothic"/>
              </a:rPr>
              <a:t>Dieta Mediterranea</a:t>
            </a:r>
            <a:r>
              <a:rPr lang="it-IT" sz="2000" dirty="0">
                <a:solidFill>
                  <a:srgbClr val="2F5897"/>
                </a:solidFill>
                <a:latin typeface="Century Gothic"/>
              </a:rPr>
              <a:t>, è un SISTEMA CULTURALE SOSTENBILE: seguirla, significa operare per la realizzazione dei </a:t>
            </a:r>
            <a:r>
              <a:rPr lang="it-IT" sz="2000" b="1" dirty="0">
                <a:solidFill>
                  <a:srgbClr val="2F5897"/>
                </a:solidFill>
                <a:latin typeface="Century Gothic"/>
              </a:rPr>
              <a:t>Global </a:t>
            </a:r>
            <a:r>
              <a:rPr lang="it-IT" sz="2000" b="1" dirty="0" err="1">
                <a:solidFill>
                  <a:srgbClr val="2F5897"/>
                </a:solidFill>
                <a:latin typeface="Century Gothic"/>
              </a:rPr>
              <a:t>Goals</a:t>
            </a:r>
            <a:r>
              <a:rPr lang="it-IT" sz="2000" dirty="0">
                <a:solidFill>
                  <a:srgbClr val="2F5897"/>
                </a:solidFill>
                <a:latin typeface="Century Gothic"/>
              </a:rPr>
              <a:t>. Ed ecco come:</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1"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6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 fill="hold"/>
                                        <p:tgtEl>
                                          <p:spTgt spid="3"/>
                                        </p:tgtEl>
                                        <p:attrNameLst>
                                          <p:attrName>ppt_x</p:attrName>
                                        </p:attrNameLst>
                                      </p:cBhvr>
                                      <p:tavLst>
                                        <p:tav tm="0">
                                          <p:val>
                                            <p:strVal val="#ppt_x"/>
                                          </p:val>
                                        </p:tav>
                                        <p:tav tm="100000">
                                          <p:val>
                                            <p:strVal val="#ppt_x"/>
                                          </p:val>
                                        </p:tav>
                                      </p:tavLst>
                                    </p:anim>
                                    <p:anim calcmode="lin" valueType="num">
                                      <p:cBhvr additive="base">
                                        <p:cTn id="8" dur="1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 fill="hold"/>
                                        <p:tgtEl>
                                          <p:spTgt spid="4"/>
                                        </p:tgtEl>
                                        <p:attrNameLst>
                                          <p:attrName>ppt_x</p:attrName>
                                        </p:attrNameLst>
                                      </p:cBhvr>
                                      <p:tavLst>
                                        <p:tav tm="0">
                                          <p:val>
                                            <p:strVal val="#ppt_x"/>
                                          </p:val>
                                        </p:tav>
                                        <p:tav tm="100000">
                                          <p:val>
                                            <p:strVal val="#ppt_x"/>
                                          </p:val>
                                        </p:tav>
                                      </p:tavLst>
                                    </p:anim>
                                    <p:anim calcmode="lin" valueType="num">
                                      <p:cBhvr additive="base">
                                        <p:cTn id="14"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 fill="hold"/>
                                        <p:tgtEl>
                                          <p:spTgt spid="5"/>
                                        </p:tgtEl>
                                        <p:attrNameLst>
                                          <p:attrName>ppt_x</p:attrName>
                                        </p:attrNameLst>
                                      </p:cBhvr>
                                      <p:tavLst>
                                        <p:tav tm="0">
                                          <p:val>
                                            <p:strVal val="#ppt_x"/>
                                          </p:val>
                                        </p:tav>
                                        <p:tav tm="100000">
                                          <p:val>
                                            <p:strVal val="#ppt_x"/>
                                          </p:val>
                                        </p:tav>
                                      </p:tavLst>
                                    </p:anim>
                                    <p:anim calcmode="lin" valueType="num">
                                      <p:cBhvr additive="base">
                                        <p:cTn id="20"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 fill="hold"/>
                                        <p:tgtEl>
                                          <p:spTgt spid="6"/>
                                        </p:tgtEl>
                                        <p:attrNameLst>
                                          <p:attrName>ppt_x</p:attrName>
                                        </p:attrNameLst>
                                      </p:cBhvr>
                                      <p:tavLst>
                                        <p:tav tm="0">
                                          <p:val>
                                            <p:strVal val="#ppt_x"/>
                                          </p:val>
                                        </p:tav>
                                        <p:tav tm="100000">
                                          <p:val>
                                            <p:strVal val="#ppt_x"/>
                                          </p:val>
                                        </p:tav>
                                      </p:tavLst>
                                    </p:anim>
                                    <p:anim calcmode="lin" valueType="num">
                                      <p:cBhvr additive="base">
                                        <p:cTn id="26" dur="1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79280"/>
            <a:ext cx="51339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278" y="1881531"/>
            <a:ext cx="2592288" cy="285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11560" y="5630488"/>
            <a:ext cx="8064895" cy="646331"/>
          </a:xfrm>
          <a:prstGeom prst="rect">
            <a:avLst/>
          </a:prstGeom>
          <a:noFill/>
        </p:spPr>
        <p:txBody>
          <a:bodyPr wrap="square" rtlCol="0">
            <a:spAutoFit/>
          </a:bodyPr>
          <a:lstStyle/>
          <a:p>
            <a:r>
              <a:rPr lang="it-IT" sz="3600" b="1" dirty="0">
                <a:solidFill>
                  <a:srgbClr val="31B6FD">
                    <a:lumMod val="75000"/>
                  </a:srgbClr>
                </a:solidFill>
              </a:rPr>
              <a:t>I TRE PARADOSSI DELL’ALIMENTAZIONE</a:t>
            </a:r>
          </a:p>
        </p:txBody>
      </p:sp>
      <p:sp>
        <p:nvSpPr>
          <p:cNvPr id="6" name="CasellaDiTesto 5"/>
          <p:cNvSpPr txBox="1"/>
          <p:nvPr/>
        </p:nvSpPr>
        <p:spPr>
          <a:xfrm>
            <a:off x="268175" y="6671289"/>
            <a:ext cx="8886342" cy="215444"/>
          </a:xfrm>
          <a:prstGeom prst="rect">
            <a:avLst/>
          </a:prstGeom>
          <a:noFill/>
        </p:spPr>
        <p:txBody>
          <a:bodyPr wrap="square" rtlCol="0">
            <a:spAutoFit/>
          </a:bodyPr>
          <a:lstStyle/>
          <a:p>
            <a:r>
              <a:rPr lang="it-IT" sz="800" dirty="0">
                <a:solidFill>
                  <a:prstClr val="black"/>
                </a:solidFill>
              </a:rPr>
              <a:t>BARILLA FOOD CENTER  FOR NUTRITION©</a:t>
            </a:r>
          </a:p>
        </p:txBody>
      </p:sp>
    </p:spTree>
    <p:extLst>
      <p:ext uri="{BB962C8B-B14F-4D97-AF65-F5344CB8AC3E}">
        <p14:creationId xmlns:p14="http://schemas.microsoft.com/office/powerpoint/2010/main" val="144453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 y="783868"/>
            <a:ext cx="9150701" cy="55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7658" y="260648"/>
            <a:ext cx="8640960" cy="523220"/>
          </a:xfrm>
          <a:prstGeom prst="rect">
            <a:avLst/>
          </a:prstGeom>
          <a:noFill/>
        </p:spPr>
        <p:txBody>
          <a:bodyPr wrap="square" rtlCol="0">
            <a:spAutoFit/>
          </a:bodyPr>
          <a:lstStyle/>
          <a:p>
            <a:pPr algn="ctr"/>
            <a:r>
              <a:rPr lang="it-IT" sz="2800" dirty="0">
                <a:solidFill>
                  <a:prstClr val="white"/>
                </a:solidFill>
              </a:rPr>
              <a:t>LA DOPPIA PIRAMIDE ALIMENTARE ED AMBIENTALE</a:t>
            </a:r>
          </a:p>
        </p:txBody>
      </p:sp>
      <p:sp>
        <p:nvSpPr>
          <p:cNvPr id="3" name="CasellaDiTesto 2"/>
          <p:cNvSpPr txBox="1"/>
          <p:nvPr/>
        </p:nvSpPr>
        <p:spPr>
          <a:xfrm>
            <a:off x="257658" y="6561058"/>
            <a:ext cx="8886342" cy="215444"/>
          </a:xfrm>
          <a:prstGeom prst="rect">
            <a:avLst/>
          </a:prstGeom>
          <a:noFill/>
        </p:spPr>
        <p:txBody>
          <a:bodyPr wrap="square" rtlCol="0">
            <a:spAutoFit/>
          </a:bodyPr>
          <a:lstStyle/>
          <a:p>
            <a:r>
              <a:rPr lang="it-IT" sz="800" dirty="0">
                <a:solidFill>
                  <a:prstClr val="black"/>
                </a:solidFill>
              </a:rPr>
              <a:t>BARILLA FOOD CENTER  FOR NUTRITION©</a:t>
            </a:r>
          </a:p>
        </p:txBody>
      </p:sp>
    </p:spTree>
    <p:extLst>
      <p:ext uri="{BB962C8B-B14F-4D97-AF65-F5344CB8AC3E}">
        <p14:creationId xmlns:p14="http://schemas.microsoft.com/office/powerpoint/2010/main" val="276991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76" y="3643730"/>
            <a:ext cx="4430496" cy="300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372" y="237703"/>
            <a:ext cx="4363421" cy="322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372" y="3625131"/>
            <a:ext cx="4363421" cy="302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630" y="197034"/>
            <a:ext cx="4281361" cy="326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2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
                                        <p:tgtEl>
                                          <p:spTgt spid="1030"/>
                                        </p:tgtEl>
                                      </p:cBhvr>
                                    </p:animEffect>
                                    <p:anim calcmode="lin" valueType="num">
                                      <p:cBhvr>
                                        <p:cTn id="8" dur="10" fill="hold"/>
                                        <p:tgtEl>
                                          <p:spTgt spid="1030"/>
                                        </p:tgtEl>
                                        <p:attrNameLst>
                                          <p:attrName>ppt_x</p:attrName>
                                        </p:attrNameLst>
                                      </p:cBhvr>
                                      <p:tavLst>
                                        <p:tav tm="0">
                                          <p:val>
                                            <p:strVal val="#ppt_x"/>
                                          </p:val>
                                        </p:tav>
                                        <p:tav tm="100000">
                                          <p:val>
                                            <p:strVal val="#ppt_x"/>
                                          </p:val>
                                        </p:tav>
                                      </p:tavLst>
                                    </p:anim>
                                    <p:anim calcmode="lin" valueType="num">
                                      <p:cBhvr>
                                        <p:cTn id="9" dur="1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10" fill="hold"/>
                                        <p:tgtEl>
                                          <p:spTgt spid="1028"/>
                                        </p:tgtEl>
                                        <p:attrNameLst>
                                          <p:attrName>ppt_x</p:attrName>
                                        </p:attrNameLst>
                                      </p:cBhvr>
                                      <p:tavLst>
                                        <p:tav tm="0">
                                          <p:val>
                                            <p:strVal val="#ppt_x"/>
                                          </p:val>
                                        </p:tav>
                                        <p:tav tm="100000">
                                          <p:val>
                                            <p:strVal val="#ppt_x"/>
                                          </p:val>
                                        </p:tav>
                                      </p:tavLst>
                                    </p:anim>
                                    <p:anim calcmode="lin" valueType="num">
                                      <p:cBhvr additive="base">
                                        <p:cTn id="15" dur="1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 calcmode="lin" valueType="num">
                                      <p:cBhvr additive="base">
                                        <p:cTn id="20" dur="10" fill="hold"/>
                                        <p:tgtEl>
                                          <p:spTgt spid="1029"/>
                                        </p:tgtEl>
                                        <p:attrNameLst>
                                          <p:attrName>ppt_x</p:attrName>
                                        </p:attrNameLst>
                                      </p:cBhvr>
                                      <p:tavLst>
                                        <p:tav tm="0">
                                          <p:val>
                                            <p:strVal val="#ppt_x"/>
                                          </p:val>
                                        </p:tav>
                                        <p:tav tm="100000">
                                          <p:val>
                                            <p:strVal val="#ppt_x"/>
                                          </p:val>
                                        </p:tav>
                                      </p:tavLst>
                                    </p:anim>
                                    <p:anim calcmode="lin" valueType="num">
                                      <p:cBhvr additive="base">
                                        <p:cTn id="21" dur="1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anim calcmode="lin" valueType="num">
                                      <p:cBhvr additive="base">
                                        <p:cTn id="26" dur="10" fill="hold"/>
                                        <p:tgtEl>
                                          <p:spTgt spid="1027"/>
                                        </p:tgtEl>
                                        <p:attrNameLst>
                                          <p:attrName>ppt_x</p:attrName>
                                        </p:attrNameLst>
                                      </p:cBhvr>
                                      <p:tavLst>
                                        <p:tav tm="0">
                                          <p:val>
                                            <p:strVal val="#ppt_x"/>
                                          </p:val>
                                        </p:tav>
                                        <p:tav tm="100000">
                                          <p:val>
                                            <p:strVal val="#ppt_x"/>
                                          </p:val>
                                        </p:tav>
                                      </p:tavLst>
                                    </p:anim>
                                    <p:anim calcmode="lin" valueType="num">
                                      <p:cBhvr additive="base">
                                        <p:cTn id="27" dur="1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82917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695" y="260648"/>
            <a:ext cx="26238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864" y="2439659"/>
            <a:ext cx="5108745" cy="20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594" y="2447910"/>
            <a:ext cx="2543175" cy="20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73" y="4505325"/>
            <a:ext cx="48291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00" y="4513576"/>
            <a:ext cx="2648095" cy="231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sellaDiTesto 14"/>
          <p:cNvSpPr txBox="1"/>
          <p:nvPr/>
        </p:nvSpPr>
        <p:spPr>
          <a:xfrm>
            <a:off x="268175" y="6671289"/>
            <a:ext cx="8886342" cy="215444"/>
          </a:xfrm>
          <a:prstGeom prst="rect">
            <a:avLst/>
          </a:prstGeom>
          <a:noFill/>
        </p:spPr>
        <p:txBody>
          <a:bodyPr wrap="square" rtlCol="0">
            <a:spAutoFit/>
          </a:bodyPr>
          <a:lstStyle/>
          <a:p>
            <a:r>
              <a:rPr lang="it-IT" sz="800" dirty="0">
                <a:solidFill>
                  <a:prstClr val="black"/>
                </a:solidFill>
              </a:rPr>
              <a:t>BARILLA FOOD CENTER  FOR NUTRITION©</a:t>
            </a:r>
          </a:p>
        </p:txBody>
      </p:sp>
    </p:spTree>
    <p:extLst>
      <p:ext uri="{BB962C8B-B14F-4D97-AF65-F5344CB8AC3E}">
        <p14:creationId xmlns:p14="http://schemas.microsoft.com/office/powerpoint/2010/main" val="2084638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6" y="6114521"/>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5" y="-10012"/>
            <a:ext cx="5421742" cy="326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297569"/>
            <a:ext cx="6804249" cy="356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9901"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6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10" fill="hold"/>
                                        <p:tgtEl>
                                          <p:spTgt spid="2055"/>
                                        </p:tgtEl>
                                        <p:attrNameLst>
                                          <p:attrName>ppt_x</p:attrName>
                                        </p:attrNameLst>
                                      </p:cBhvr>
                                      <p:tavLst>
                                        <p:tav tm="0">
                                          <p:val>
                                            <p:strVal val="#ppt_x"/>
                                          </p:val>
                                        </p:tav>
                                        <p:tav tm="100000">
                                          <p:val>
                                            <p:strVal val="#ppt_x"/>
                                          </p:val>
                                        </p:tav>
                                      </p:tavLst>
                                    </p:anim>
                                    <p:anim calcmode="lin" valueType="num">
                                      <p:cBhvr additive="base">
                                        <p:cTn id="8" dur="1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439" y="-171400"/>
            <a:ext cx="8229600" cy="1600200"/>
          </a:xfrm>
        </p:spPr>
        <p:txBody>
          <a:bodyPr>
            <a:normAutofit fontScale="90000"/>
          </a:bodyPr>
          <a:lstStyle/>
          <a:p>
            <a:r>
              <a:rPr lang="it-IT" sz="3600" b="1" dirty="0">
                <a:solidFill>
                  <a:schemeClr val="accent1">
                    <a:lumMod val="75000"/>
                  </a:schemeClr>
                </a:solidFill>
                <a:latin typeface="Century Gothic" panose="020B0502020202020204" pitchFamily="34" charset="0"/>
              </a:rPr>
              <a:t>Esplorare il territorio attraverso il cibo</a:t>
            </a:r>
            <a:br>
              <a:rPr lang="it-IT" sz="3600" dirty="0">
                <a:solidFill>
                  <a:schemeClr val="accent1">
                    <a:lumMod val="75000"/>
                  </a:schemeClr>
                </a:solidFill>
                <a:latin typeface="Century Gothic" panose="020B0502020202020204" pitchFamily="34" charset="0"/>
              </a:rPr>
            </a:br>
            <a:r>
              <a:rPr lang="it-IT" dirty="0">
                <a:solidFill>
                  <a:schemeClr val="accent1">
                    <a:lumMod val="75000"/>
                  </a:schemeClr>
                </a:solidFill>
                <a:latin typeface="Century Gothic" panose="020B0502020202020204" pitchFamily="34" charset="0"/>
              </a:rPr>
              <a:t>I NUMERI IN ITALIA</a:t>
            </a:r>
          </a:p>
        </p:txBody>
      </p:sp>
      <p:sp>
        <p:nvSpPr>
          <p:cNvPr id="3" name="Segnaposto contenuto 2"/>
          <p:cNvSpPr>
            <a:spLocks noGrp="1"/>
          </p:cNvSpPr>
          <p:nvPr>
            <p:ph idx="1"/>
          </p:nvPr>
        </p:nvSpPr>
        <p:spPr>
          <a:xfrm>
            <a:off x="375599" y="1340768"/>
            <a:ext cx="8435280" cy="5328593"/>
          </a:xfrm>
        </p:spPr>
        <p:txBody>
          <a:bodyPr/>
          <a:lstStyle/>
          <a:p>
            <a:r>
              <a:rPr lang="it-IT" sz="2000" dirty="0">
                <a:solidFill>
                  <a:schemeClr val="accent1">
                    <a:lumMod val="75000"/>
                  </a:schemeClr>
                </a:solidFill>
                <a:latin typeface="Century Gothic" panose="020B0502020202020204" pitchFamily="34" charset="0"/>
              </a:rPr>
              <a:t>1 turista italiano su 3 ha fatto almeno un tour enogastronomico;</a:t>
            </a:r>
          </a:p>
          <a:p>
            <a:r>
              <a:rPr lang="it-IT" sz="2000" dirty="0">
                <a:solidFill>
                  <a:schemeClr val="accent1">
                    <a:lumMod val="75000"/>
                  </a:schemeClr>
                </a:solidFill>
                <a:latin typeface="Century Gothic" panose="020B0502020202020204" pitchFamily="34" charset="0"/>
              </a:rPr>
              <a:t>Dei turisti totali che viaggiano verso l’Italia, nel 2017 il 21% ha compiuto un viaggio enogastronomico. Nel 2018, il 30% ed il trend è in crescita</a:t>
            </a:r>
          </a:p>
          <a:p>
            <a:r>
              <a:rPr lang="it-IT" sz="2000" dirty="0">
                <a:solidFill>
                  <a:schemeClr val="accent1">
                    <a:lumMod val="75000"/>
                  </a:schemeClr>
                </a:solidFill>
                <a:latin typeface="Century Gothic" panose="020B0502020202020204" pitchFamily="34" charset="0"/>
              </a:rPr>
              <a:t>Il turista enogastronomico cerca esperienza, NON solo prodotto</a:t>
            </a:r>
          </a:p>
          <a:p>
            <a:pPr marL="0" indent="0">
              <a:buNone/>
            </a:pPr>
            <a:endParaRPr lang="it-IT" sz="2000" dirty="0">
              <a:solidFill>
                <a:schemeClr val="accent1">
                  <a:lumMod val="75000"/>
                </a:schemeClr>
              </a:solidFill>
              <a:latin typeface="Century Gothic" panose="020B0502020202020204" pitchFamily="34" charset="0"/>
            </a:endParaRPr>
          </a:p>
          <a:p>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39" y="3066917"/>
            <a:ext cx="8077200" cy="360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075" y="6181725"/>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789" y="6027737"/>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5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72654" y="3117161"/>
            <a:ext cx="4176464" cy="1200329"/>
          </a:xfrm>
          <a:prstGeom prst="rect">
            <a:avLst/>
          </a:prstGeom>
          <a:noFill/>
        </p:spPr>
        <p:txBody>
          <a:bodyPr wrap="square" rtlCol="0">
            <a:spAutoFit/>
          </a:bodyPr>
          <a:lstStyle/>
          <a:p>
            <a:r>
              <a:rPr lang="it-IT" sz="7200" i="1" dirty="0">
                <a:solidFill>
                  <a:srgbClr val="C6E7FC">
                    <a:lumMod val="50000"/>
                  </a:srgbClr>
                </a:solidFill>
                <a:latin typeface="Candara"/>
              </a:rPr>
              <a:t>GRAZIE!</a:t>
            </a:r>
          </a:p>
        </p:txBody>
      </p:sp>
      <p:sp>
        <p:nvSpPr>
          <p:cNvPr id="2" name="CasellaDiTesto 1"/>
          <p:cNvSpPr txBox="1"/>
          <p:nvPr/>
        </p:nvSpPr>
        <p:spPr>
          <a:xfrm>
            <a:off x="-11008" y="6318373"/>
            <a:ext cx="8050408" cy="523220"/>
          </a:xfrm>
          <a:prstGeom prst="rect">
            <a:avLst/>
          </a:prstGeom>
          <a:solidFill>
            <a:schemeClr val="accent3">
              <a:lumMod val="60000"/>
              <a:lumOff val="40000"/>
            </a:schemeClr>
          </a:solidFill>
        </p:spPr>
        <p:txBody>
          <a:bodyPr wrap="square" rtlCol="0">
            <a:spAutoFit/>
          </a:bodyPr>
          <a:lstStyle/>
          <a:p>
            <a:r>
              <a:rPr lang="it-IT" sz="1400" dirty="0"/>
              <a:t>Studio e realizzazione di Giovanna Ceccherini,- Mediterranea </a:t>
            </a:r>
            <a:r>
              <a:rPr lang="it-IT" sz="1400" dirty="0" err="1"/>
              <a:t>Consulab</a:t>
            </a:r>
            <a:r>
              <a:rPr lang="it-IT" sz="1400" dirty="0"/>
              <a:t>        g.ceccherini65@gmail.com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 y="-1"/>
            <a:ext cx="891857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6036329"/>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3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67544" y="332656"/>
            <a:ext cx="8424936" cy="6740307"/>
          </a:xfrm>
          <a:prstGeom prst="rect">
            <a:avLst/>
          </a:prstGeom>
          <a:noFill/>
        </p:spPr>
        <p:txBody>
          <a:bodyPr wrap="square" rtlCol="0">
            <a:spAutoFit/>
          </a:bodyPr>
          <a:lstStyle/>
          <a:p>
            <a:pPr algn="ctr"/>
            <a:r>
              <a:rPr lang="it-IT" sz="2400" b="1" dirty="0">
                <a:solidFill>
                  <a:schemeClr val="accent1">
                    <a:lumMod val="75000"/>
                  </a:schemeClr>
                </a:solidFill>
                <a:latin typeface="Century Gothic" panose="020B0502020202020204" pitchFamily="34" charset="0"/>
              </a:rPr>
              <a:t>2017: il boom del turismo </a:t>
            </a:r>
            <a:r>
              <a:rPr lang="it-IT" sz="2400" b="1" dirty="0" err="1">
                <a:solidFill>
                  <a:schemeClr val="accent1">
                    <a:lumMod val="75000"/>
                  </a:schemeClr>
                </a:solidFill>
                <a:latin typeface="Century Gothic" panose="020B0502020202020204" pitchFamily="34" charset="0"/>
              </a:rPr>
              <a:t>enogastro</a:t>
            </a:r>
            <a:r>
              <a:rPr lang="it-IT" sz="2400" b="1" dirty="0">
                <a:solidFill>
                  <a:schemeClr val="accent1">
                    <a:lumMod val="75000"/>
                  </a:schemeClr>
                </a:solidFill>
                <a:latin typeface="Century Gothic" panose="020B0502020202020204" pitchFamily="34" charset="0"/>
              </a:rPr>
              <a:t> in Italia</a:t>
            </a:r>
          </a:p>
          <a:p>
            <a:pPr algn="ctr"/>
            <a:endParaRPr lang="it-IT" sz="2400" b="1" dirty="0">
              <a:solidFill>
                <a:schemeClr val="accent1">
                  <a:lumMod val="75000"/>
                </a:schemeClr>
              </a:solidFill>
              <a:latin typeface="Century Gothic" panose="020B0502020202020204" pitchFamily="34" charset="0"/>
            </a:endParaRP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110 milioni di presenze (doppio rispetto al 2017) di cui:</a:t>
            </a:r>
          </a:p>
          <a:p>
            <a:r>
              <a:rPr lang="it-IT" sz="2400" dirty="0">
                <a:solidFill>
                  <a:schemeClr val="accent1">
                    <a:lumMod val="75000"/>
                  </a:schemeClr>
                </a:solidFill>
                <a:latin typeface="Century Gothic" panose="020B0502020202020204" pitchFamily="34" charset="0"/>
              </a:rPr>
              <a:t>     47 milioni Italiani</a:t>
            </a:r>
          </a:p>
          <a:p>
            <a:r>
              <a:rPr lang="it-IT" sz="2400" dirty="0">
                <a:solidFill>
                  <a:schemeClr val="accent1">
                    <a:lumMod val="75000"/>
                  </a:schemeClr>
                </a:solidFill>
                <a:latin typeface="Century Gothic" panose="020B0502020202020204" pitchFamily="34" charset="0"/>
              </a:rPr>
              <a:t>     63 milioni internazionali</a:t>
            </a: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10 miliardi € in spesa totale</a:t>
            </a: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13% di presenze effettua degustazioni</a:t>
            </a: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8,6% compra prodotti tipici</a:t>
            </a: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12 miliardi € impatto economico (15,1% totale turismo)</a:t>
            </a:r>
          </a:p>
          <a:p>
            <a:pPr marL="342900" indent="-342900">
              <a:buFont typeface="Arial" panose="020B0604020202020204" pitchFamily="34" charset="0"/>
              <a:buChar char="•"/>
            </a:pPr>
            <a:r>
              <a:rPr lang="it-IT" sz="2400" dirty="0">
                <a:solidFill>
                  <a:schemeClr val="accent1">
                    <a:lumMod val="75000"/>
                  </a:schemeClr>
                </a:solidFill>
                <a:latin typeface="Century Gothic" panose="020B0502020202020204" pitchFamily="34" charset="0"/>
              </a:rPr>
              <a:t>8 è il voto medio da 1 a 10 in termini di soddisfazione</a:t>
            </a:r>
          </a:p>
          <a:p>
            <a:r>
              <a:rPr lang="it-IT" sz="2400" dirty="0">
                <a:solidFill>
                  <a:schemeClr val="accent1">
                    <a:lumMod val="75000"/>
                  </a:schemeClr>
                </a:solidFill>
                <a:latin typeface="Century Gothic" panose="020B0502020202020204" pitchFamily="34" charset="0"/>
              </a:rPr>
              <a:t>    per l’offerta turistica, dovuta a :</a:t>
            </a:r>
          </a:p>
          <a:p>
            <a:r>
              <a:rPr lang="it-IT" sz="2400" dirty="0">
                <a:solidFill>
                  <a:schemeClr val="accent1">
                    <a:lumMod val="75000"/>
                  </a:schemeClr>
                </a:solidFill>
                <a:latin typeface="Century Gothic" panose="020B0502020202020204" pitchFamily="34" charset="0"/>
              </a:rPr>
              <a:t>    qualità del cibo e del vino</a:t>
            </a:r>
          </a:p>
          <a:p>
            <a:r>
              <a:rPr lang="it-IT" sz="2400" dirty="0">
                <a:solidFill>
                  <a:schemeClr val="accent1">
                    <a:lumMod val="75000"/>
                  </a:schemeClr>
                </a:solidFill>
                <a:latin typeface="Century Gothic" panose="020B0502020202020204" pitchFamily="34" charset="0"/>
              </a:rPr>
              <a:t>    qualità della ristorazione</a:t>
            </a:r>
          </a:p>
          <a:p>
            <a:r>
              <a:rPr lang="it-IT" sz="2400" dirty="0">
                <a:solidFill>
                  <a:schemeClr val="accent1">
                    <a:lumMod val="75000"/>
                  </a:schemeClr>
                </a:solidFill>
                <a:latin typeface="Century Gothic" panose="020B0502020202020204" pitchFamily="34" charset="0"/>
              </a:rPr>
              <a:t>    rapporto qualità/prezzo</a:t>
            </a:r>
          </a:p>
          <a:p>
            <a:pPr marL="342900" indent="-342900">
              <a:buFont typeface="Arial" panose="020B0604020202020204" pitchFamily="34" charset="0"/>
              <a:buChar char="•"/>
            </a:pPr>
            <a:endParaRPr lang="it-IT" sz="2400" dirty="0">
              <a:solidFill>
                <a:schemeClr val="accent1">
                  <a:lumMod val="75000"/>
                </a:schemeClr>
              </a:solidFill>
              <a:latin typeface="Century Gothic" panose="020B0502020202020204" pitchFamily="34" charset="0"/>
            </a:endParaRPr>
          </a:p>
          <a:p>
            <a:pPr marL="342900" indent="-342900">
              <a:buFont typeface="Arial" panose="020B0604020202020204" pitchFamily="34" charset="0"/>
              <a:buChar char="•"/>
            </a:pPr>
            <a:endParaRPr lang="it-IT" sz="2400" dirty="0">
              <a:solidFill>
                <a:schemeClr val="accent1">
                  <a:lumMod val="75000"/>
                </a:schemeClr>
              </a:solidFill>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6022975"/>
            <a:ext cx="10493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8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764704"/>
            <a:ext cx="8640960" cy="5386090"/>
          </a:xfrm>
          <a:prstGeom prst="rect">
            <a:avLst/>
          </a:prstGeom>
          <a:noFill/>
        </p:spPr>
        <p:txBody>
          <a:bodyPr wrap="square" rtlCol="0">
            <a:spAutoFit/>
          </a:bodyPr>
          <a:lstStyle/>
          <a:p>
            <a:pPr algn="ctr"/>
            <a:r>
              <a:rPr lang="it-IT" sz="2400" b="1" dirty="0">
                <a:solidFill>
                  <a:schemeClr val="accent1">
                    <a:lumMod val="75000"/>
                  </a:schemeClr>
                </a:solidFill>
                <a:latin typeface="Century Gothic" panose="020B0502020202020204" pitchFamily="34" charset="0"/>
              </a:rPr>
              <a:t>2018: ANNO DEL CIBO ITALIANO</a:t>
            </a:r>
          </a:p>
          <a:p>
            <a:endParaRPr lang="it-IT" sz="2400" b="1" dirty="0">
              <a:solidFill>
                <a:schemeClr val="accent1">
                  <a:lumMod val="75000"/>
                </a:schemeClr>
              </a:solidFill>
              <a:latin typeface="Century Gothic" panose="020B0502020202020204" pitchFamily="34" charset="0"/>
            </a:endParaRPr>
          </a:p>
          <a:p>
            <a:r>
              <a:rPr lang="it-IT" sz="2400" dirty="0">
                <a:solidFill>
                  <a:schemeClr val="accent1">
                    <a:lumMod val="75000"/>
                  </a:schemeClr>
                </a:solidFill>
                <a:latin typeface="Century Gothic" panose="020B0502020202020204" pitchFamily="34" charset="0"/>
              </a:rPr>
              <a:t>‘Non si tratta di sottolineare solo i successi economici di questo settore, ma di ribadire lo stretto legame che esiste tra storia, cibo e cultura nel nostro Paese’ </a:t>
            </a:r>
            <a:r>
              <a:rPr lang="it-IT" sz="1400" dirty="0">
                <a:solidFill>
                  <a:schemeClr val="accent1">
                    <a:lumMod val="75000"/>
                  </a:schemeClr>
                </a:solidFill>
                <a:latin typeface="Century Gothic" panose="020B0502020202020204" pitchFamily="34" charset="0"/>
              </a:rPr>
              <a:t>(Roberto </a:t>
            </a:r>
            <a:r>
              <a:rPr lang="it-IT" sz="1400" dirty="0" err="1">
                <a:solidFill>
                  <a:schemeClr val="accent1">
                    <a:lumMod val="75000"/>
                  </a:schemeClr>
                </a:solidFill>
                <a:latin typeface="Century Gothic" panose="020B0502020202020204" pitchFamily="34" charset="0"/>
              </a:rPr>
              <a:t>Devincenzo</a:t>
            </a:r>
            <a:r>
              <a:rPr lang="it-IT" sz="1400" dirty="0">
                <a:solidFill>
                  <a:schemeClr val="accent1">
                    <a:lumMod val="75000"/>
                  </a:schemeClr>
                </a:solidFill>
                <a:latin typeface="Century Gothic" panose="020B0502020202020204" pitchFamily="34" charset="0"/>
              </a:rPr>
              <a:t> – Presidente ISNART)</a:t>
            </a:r>
          </a:p>
          <a:p>
            <a:endParaRPr lang="it-IT" sz="1400" dirty="0">
              <a:solidFill>
                <a:schemeClr val="accent1">
                  <a:lumMod val="75000"/>
                </a:schemeClr>
              </a:solidFill>
              <a:latin typeface="Century Gothic" panose="020B0502020202020204" pitchFamily="34" charset="0"/>
            </a:endParaRPr>
          </a:p>
          <a:p>
            <a:endParaRPr lang="it-IT" sz="1400" dirty="0">
              <a:solidFill>
                <a:schemeClr val="accent1">
                  <a:lumMod val="75000"/>
                </a:schemeClr>
              </a:solidFill>
              <a:latin typeface="Century Gothic" panose="020B0502020202020204" pitchFamily="34" charset="0"/>
            </a:endParaRPr>
          </a:p>
          <a:p>
            <a:r>
              <a:rPr lang="it-IT" sz="2400" dirty="0">
                <a:solidFill>
                  <a:schemeClr val="accent1">
                    <a:lumMod val="75000"/>
                  </a:schemeClr>
                </a:solidFill>
                <a:latin typeface="Century Gothic" panose="020B0502020202020204" pitchFamily="34" charset="0"/>
              </a:rPr>
              <a:t>‘La connessione tra le filiere dell’agricoltura ed il turismo è la base dello sviluppo sostenibile del territorio. E’ opportuno aprirsi ad un </a:t>
            </a:r>
            <a:r>
              <a:rPr lang="it-IT" sz="2400" dirty="0">
                <a:solidFill>
                  <a:srgbClr val="FF0000"/>
                </a:solidFill>
                <a:latin typeface="Century Gothic" panose="020B0502020202020204" pitchFamily="34" charset="0"/>
              </a:rPr>
              <a:t>profondo rinnovamento dei modelli turistici, anche in direzione della sostenibilità</a:t>
            </a:r>
            <a:r>
              <a:rPr lang="it-IT" sz="2400" dirty="0">
                <a:solidFill>
                  <a:schemeClr val="accent1">
                    <a:lumMod val="75000"/>
                  </a:schemeClr>
                </a:solidFill>
                <a:latin typeface="Century Gothic" panose="020B0502020202020204" pitchFamily="34" charset="0"/>
              </a:rPr>
              <a:t>, dell’adattamento alla domanda ed alla qualità dell’accoglienza, per portare nuova ricchezza alle imprese ed alle comunità locali’(</a:t>
            </a:r>
            <a:r>
              <a:rPr lang="it-IT" sz="1400" dirty="0">
                <a:solidFill>
                  <a:schemeClr val="accent1">
                    <a:lumMod val="75000"/>
                  </a:schemeClr>
                </a:solidFill>
                <a:latin typeface="Century Gothic" panose="020B0502020202020204" pitchFamily="34" charset="0"/>
              </a:rPr>
              <a:t>Giuseppe Tripoli, presidente </a:t>
            </a:r>
            <a:r>
              <a:rPr lang="it-IT" sz="1400" dirty="0" err="1">
                <a:solidFill>
                  <a:schemeClr val="accent1">
                    <a:lumMod val="75000"/>
                  </a:schemeClr>
                </a:solidFill>
                <a:latin typeface="Century Gothic" panose="020B0502020202020204" pitchFamily="34" charset="0"/>
              </a:rPr>
              <a:t>Unioncamere</a:t>
            </a:r>
            <a:r>
              <a:rPr lang="it-IT" sz="1400" dirty="0">
                <a:solidFill>
                  <a:schemeClr val="accent1">
                    <a:lumMod val="75000"/>
                  </a:schemeClr>
                </a:solidFill>
                <a:latin typeface="Century Gothic" panose="020B0502020202020204" pitchFamily="34"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6016744"/>
            <a:ext cx="10493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2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1">
                    <a:lumMod val="75000"/>
                  </a:schemeClr>
                </a:solidFill>
                <a:latin typeface="Century Gothic" panose="020B0502020202020204" pitchFamily="34" charset="0"/>
              </a:rPr>
              <a:t>GASTROMANIA</a:t>
            </a:r>
          </a:p>
        </p:txBody>
      </p:sp>
      <p:sp>
        <p:nvSpPr>
          <p:cNvPr id="3" name="Segnaposto contenuto 2"/>
          <p:cNvSpPr>
            <a:spLocks noGrp="1"/>
          </p:cNvSpPr>
          <p:nvPr>
            <p:ph idx="1"/>
          </p:nvPr>
        </p:nvSpPr>
        <p:spPr>
          <a:xfrm>
            <a:off x="467544" y="1916832"/>
            <a:ext cx="8229600" cy="5400600"/>
          </a:xfrm>
        </p:spPr>
        <p:txBody>
          <a:bodyPr>
            <a:normAutofit/>
          </a:bodyPr>
          <a:lstStyle/>
          <a:p>
            <a:r>
              <a:rPr lang="it-IT" sz="2800" dirty="0">
                <a:solidFill>
                  <a:schemeClr val="accent1">
                    <a:lumMod val="75000"/>
                  </a:schemeClr>
                </a:solidFill>
                <a:latin typeface="Century Gothic" panose="020B0502020202020204" pitchFamily="34" charset="0"/>
              </a:rPr>
              <a:t>L’enogastronomia è l’ingrediente primario del viaggio esperienziale in ITALIA.</a:t>
            </a:r>
          </a:p>
          <a:p>
            <a:r>
              <a:rPr lang="it-IT" sz="2800" dirty="0">
                <a:solidFill>
                  <a:schemeClr val="accent1">
                    <a:lumMod val="75000"/>
                  </a:schemeClr>
                </a:solidFill>
                <a:latin typeface="Century Gothic" panose="020B0502020202020204" pitchFamily="34" charset="0"/>
              </a:rPr>
              <a:t>Gli itinerari enogastronomici sono così ricercati tanto da identificare un nuovo target: quello dei </a:t>
            </a:r>
            <a:r>
              <a:rPr lang="it-IT" sz="2800" b="1" i="1" dirty="0" err="1">
                <a:solidFill>
                  <a:schemeClr val="accent1">
                    <a:lumMod val="75000"/>
                  </a:schemeClr>
                </a:solidFill>
                <a:latin typeface="Century Gothic" panose="020B0502020202020204" pitchFamily="34" charset="0"/>
              </a:rPr>
              <a:t>Gastromaniaci</a:t>
            </a:r>
            <a:r>
              <a:rPr lang="it-IT" sz="2800" i="1" dirty="0">
                <a:solidFill>
                  <a:schemeClr val="accent1">
                    <a:lumMod val="75000"/>
                  </a:schemeClr>
                </a:solidFill>
                <a:latin typeface="Century Gothic" panose="020B0502020202020204" pitchFamily="34" charset="0"/>
              </a:rPr>
              <a:t>, </a:t>
            </a:r>
            <a:r>
              <a:rPr lang="it-IT" sz="2800" dirty="0">
                <a:solidFill>
                  <a:schemeClr val="accent1">
                    <a:lumMod val="75000"/>
                  </a:schemeClr>
                </a:solidFill>
                <a:latin typeface="Century Gothic" panose="020B0502020202020204" pitchFamily="34" charset="0"/>
              </a:rPr>
              <a:t>di cui</a:t>
            </a:r>
            <a:r>
              <a:rPr lang="it-IT" sz="2800" i="1" dirty="0">
                <a:solidFill>
                  <a:schemeClr val="accent1">
                    <a:lumMod val="75000"/>
                  </a:schemeClr>
                </a:solidFill>
                <a:latin typeface="Century Gothic" panose="020B0502020202020204" pitchFamily="34" charset="0"/>
              </a:rPr>
              <a:t>:</a:t>
            </a:r>
          </a:p>
          <a:p>
            <a:pPr>
              <a:buFont typeface="Wingdings" panose="05000000000000000000" pitchFamily="2" charset="2"/>
              <a:buChar char="Ø"/>
            </a:pPr>
            <a:r>
              <a:rPr lang="it-IT" sz="2800" dirty="0">
                <a:solidFill>
                  <a:schemeClr val="accent1">
                    <a:lumMod val="75000"/>
                  </a:schemeClr>
                </a:solidFill>
                <a:latin typeface="Century Gothic" panose="020B0502020202020204" pitchFamily="34" charset="0"/>
              </a:rPr>
              <a:t>73% viaggia per mangiare piatti tipici;</a:t>
            </a:r>
          </a:p>
          <a:p>
            <a:pPr>
              <a:buFont typeface="Wingdings" panose="05000000000000000000" pitchFamily="2" charset="2"/>
              <a:buChar char="Ø"/>
            </a:pPr>
            <a:r>
              <a:rPr lang="it-IT" sz="2800" dirty="0">
                <a:solidFill>
                  <a:schemeClr val="accent1">
                    <a:lumMod val="75000"/>
                  </a:schemeClr>
                </a:solidFill>
                <a:latin typeface="Century Gothic" panose="020B0502020202020204" pitchFamily="34" charset="0"/>
              </a:rPr>
              <a:t>70% acquista da un mercato del territorio</a:t>
            </a:r>
          </a:p>
          <a:p>
            <a:pPr>
              <a:buFont typeface="Wingdings" panose="05000000000000000000" pitchFamily="2" charset="2"/>
              <a:buChar char="Ø"/>
            </a:pPr>
            <a:r>
              <a:rPr lang="it-IT" sz="2800" dirty="0">
                <a:solidFill>
                  <a:schemeClr val="accent1">
                    <a:lumMod val="75000"/>
                  </a:schemeClr>
                </a:solidFill>
                <a:latin typeface="Century Gothic" panose="020B0502020202020204" pitchFamily="34" charset="0"/>
              </a:rPr>
              <a:t>59% compra </a:t>
            </a:r>
            <a:r>
              <a:rPr lang="it-IT" sz="2800" dirty="0" err="1">
                <a:solidFill>
                  <a:schemeClr val="accent1">
                    <a:lumMod val="75000"/>
                  </a:schemeClr>
                </a:solidFill>
                <a:latin typeface="Century Gothic" panose="020B0502020202020204" pitchFamily="34" charset="0"/>
              </a:rPr>
              <a:t>street</a:t>
            </a:r>
            <a:r>
              <a:rPr lang="it-IT" sz="2800" dirty="0">
                <a:solidFill>
                  <a:schemeClr val="accent1">
                    <a:lumMod val="75000"/>
                  </a:schemeClr>
                </a:solidFill>
                <a:latin typeface="Century Gothic" panose="020B0502020202020204" pitchFamily="34" charset="0"/>
              </a:rPr>
              <a:t> </a:t>
            </a:r>
            <a:r>
              <a:rPr lang="it-IT" sz="2800" dirty="0" err="1">
                <a:solidFill>
                  <a:schemeClr val="accent1">
                    <a:lumMod val="75000"/>
                  </a:schemeClr>
                </a:solidFill>
                <a:latin typeface="Century Gothic" panose="020B0502020202020204" pitchFamily="34" charset="0"/>
              </a:rPr>
              <a:t>food</a:t>
            </a:r>
            <a:r>
              <a:rPr lang="it-IT" sz="2800" dirty="0">
                <a:solidFill>
                  <a:schemeClr val="accent1">
                    <a:lumMod val="75000"/>
                  </a:schemeClr>
                </a:solidFill>
                <a:latin typeface="Century Gothic" panose="020B0502020202020204" pitchFamily="34" charset="0"/>
              </a:rPr>
              <a:t> tipico</a:t>
            </a:r>
          </a:p>
          <a:p>
            <a:endParaRPr lang="it-IT" sz="2800" dirty="0">
              <a:solidFill>
                <a:schemeClr val="accent1">
                  <a:lumMod val="75000"/>
                </a:schemeClr>
              </a:solidFill>
              <a:latin typeface="Century Gothic" panose="020B0502020202020204" pitchFamily="34" charset="0"/>
            </a:endParaRPr>
          </a:p>
          <a:p>
            <a:endParaRPr lang="it-IT" sz="2800" i="1" dirty="0">
              <a:solidFill>
                <a:schemeClr val="accent1">
                  <a:lumMod val="75000"/>
                </a:schemeClr>
              </a:solidFill>
              <a:latin typeface="Century Gothic" panose="020B0502020202020204" pitchFamily="34" charset="0"/>
            </a:endParaRPr>
          </a:p>
          <a:p>
            <a:endParaRPr lang="it-IT" i="1" dirty="0"/>
          </a:p>
          <a:p>
            <a:pPr marL="0" indent="0">
              <a:buNone/>
            </a:pPr>
            <a:endParaRPr lang="it-I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075" y="6132739"/>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0" y="6053363"/>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28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1095"/>
            <a:ext cx="8229600" cy="1143000"/>
          </a:xfrm>
        </p:spPr>
        <p:txBody>
          <a:bodyPr>
            <a:normAutofit/>
          </a:bodyPr>
          <a:lstStyle/>
          <a:p>
            <a:pPr algn="l"/>
            <a:r>
              <a:rPr lang="it-IT" sz="3600" dirty="0">
                <a:solidFill>
                  <a:schemeClr val="accent1">
                    <a:lumMod val="75000"/>
                  </a:schemeClr>
                </a:solidFill>
                <a:latin typeface="Century Gothic" panose="020B0502020202020204" pitchFamily="34" charset="0"/>
              </a:rPr>
              <a:t>L’ENOTURISTA: attenzione al target!!</a:t>
            </a:r>
          </a:p>
        </p:txBody>
      </p:sp>
      <p:sp>
        <p:nvSpPr>
          <p:cNvPr id="3" name="Segnaposto contenuto 2"/>
          <p:cNvSpPr>
            <a:spLocks noGrp="1"/>
          </p:cNvSpPr>
          <p:nvPr>
            <p:ph idx="1"/>
          </p:nvPr>
        </p:nvSpPr>
        <p:spPr>
          <a:xfrm>
            <a:off x="323528" y="1382451"/>
            <a:ext cx="8640960" cy="5472608"/>
          </a:xfrm>
        </p:spPr>
        <p:txBody>
          <a:bodyPr>
            <a:normAutofit fontScale="85000" lnSpcReduction="20000"/>
          </a:bodyPr>
          <a:lstStyle/>
          <a:p>
            <a:r>
              <a:rPr lang="it-IT" sz="3100" dirty="0">
                <a:solidFill>
                  <a:schemeClr val="accent1">
                    <a:lumMod val="75000"/>
                  </a:schemeClr>
                </a:solidFill>
                <a:latin typeface="Century Gothic" panose="020B0502020202020204" pitchFamily="34" charset="0"/>
              </a:rPr>
              <a:t>È un turista </a:t>
            </a:r>
            <a:r>
              <a:rPr lang="it-IT" sz="3100" b="1" dirty="0">
                <a:solidFill>
                  <a:schemeClr val="accent1">
                    <a:lumMod val="75000"/>
                  </a:schemeClr>
                </a:solidFill>
                <a:latin typeface="Century Gothic" panose="020B0502020202020204" pitchFamily="34" charset="0"/>
              </a:rPr>
              <a:t>acculturato</a:t>
            </a:r>
            <a:r>
              <a:rPr lang="it-IT" sz="3100" dirty="0">
                <a:solidFill>
                  <a:schemeClr val="accent1">
                    <a:lumMod val="75000"/>
                  </a:schemeClr>
                </a:solidFill>
                <a:latin typeface="Century Gothic" panose="020B0502020202020204" pitchFamily="34" charset="0"/>
              </a:rPr>
              <a:t>, con maggiore capacità e </a:t>
            </a:r>
            <a:r>
              <a:rPr lang="it-IT" sz="3100" b="1" dirty="0">
                <a:solidFill>
                  <a:schemeClr val="accent1">
                    <a:lumMod val="75000"/>
                  </a:schemeClr>
                </a:solidFill>
                <a:latin typeface="Century Gothic" panose="020B0502020202020204" pitchFamily="34" charset="0"/>
              </a:rPr>
              <a:t>propensione alla spesa</a:t>
            </a:r>
            <a:r>
              <a:rPr lang="it-IT" sz="3100" dirty="0">
                <a:solidFill>
                  <a:schemeClr val="accent1">
                    <a:lumMod val="75000"/>
                  </a:schemeClr>
                </a:solidFill>
                <a:latin typeface="Century Gothic" panose="020B0502020202020204" pitchFamily="34" charset="0"/>
              </a:rPr>
              <a:t>, che cerca nell’enogastronomia un’opportunità di </a:t>
            </a:r>
            <a:r>
              <a:rPr lang="it-IT" sz="3100" b="1" dirty="0">
                <a:solidFill>
                  <a:schemeClr val="accent1">
                    <a:lumMod val="75000"/>
                  </a:schemeClr>
                </a:solidFill>
                <a:latin typeface="Century Gothic" panose="020B0502020202020204" pitchFamily="34" charset="0"/>
              </a:rPr>
              <a:t>conoscenza e contatto con la cultura </a:t>
            </a:r>
            <a:r>
              <a:rPr lang="it-IT" sz="3100" dirty="0">
                <a:solidFill>
                  <a:schemeClr val="accent1">
                    <a:lumMod val="75000"/>
                  </a:schemeClr>
                </a:solidFill>
                <a:latin typeface="Century Gothic" panose="020B0502020202020204" pitchFamily="34" charset="0"/>
              </a:rPr>
              <a:t>di un territorio. </a:t>
            </a:r>
          </a:p>
          <a:p>
            <a:r>
              <a:rPr lang="it-IT" sz="3100" dirty="0">
                <a:solidFill>
                  <a:schemeClr val="accent1">
                    <a:lumMod val="75000"/>
                  </a:schemeClr>
                </a:solidFill>
                <a:latin typeface="Century Gothic" panose="020B0502020202020204" pitchFamily="34" charset="0"/>
              </a:rPr>
              <a:t>Organizza il suo viaggio affidandosi al </a:t>
            </a:r>
            <a:r>
              <a:rPr lang="it-IT" sz="3100" b="1" dirty="0">
                <a:solidFill>
                  <a:schemeClr val="accent1">
                    <a:lumMod val="75000"/>
                  </a:schemeClr>
                </a:solidFill>
                <a:latin typeface="Century Gothic" panose="020B0502020202020204" pitchFamily="34" charset="0"/>
              </a:rPr>
              <a:t>web</a:t>
            </a:r>
            <a:r>
              <a:rPr lang="it-IT" sz="3100" dirty="0">
                <a:solidFill>
                  <a:schemeClr val="accent1">
                    <a:lumMod val="75000"/>
                  </a:schemeClr>
                </a:solidFill>
                <a:latin typeface="Century Gothic" panose="020B0502020202020204" pitchFamily="34" charset="0"/>
              </a:rPr>
              <a:t>, sia per raccogliere informazioni sia per prenotare le singole componenti del viaggio”. «Ma ha una propensione maggiore rispetto al turista generico alla </a:t>
            </a:r>
            <a:r>
              <a:rPr lang="it-IT" sz="3100" b="1" dirty="0">
                <a:solidFill>
                  <a:schemeClr val="accent1">
                    <a:lumMod val="75000"/>
                  </a:schemeClr>
                </a:solidFill>
                <a:latin typeface="Century Gothic" panose="020B0502020202020204" pitchFamily="34" charset="0"/>
              </a:rPr>
              <a:t>prenotazione</a:t>
            </a:r>
            <a:r>
              <a:rPr lang="it-IT" sz="3100" dirty="0">
                <a:solidFill>
                  <a:schemeClr val="accent1">
                    <a:lumMod val="75000"/>
                  </a:schemeClr>
                </a:solidFill>
                <a:latin typeface="Century Gothic" panose="020B0502020202020204" pitchFamily="34" charset="0"/>
              </a:rPr>
              <a:t> </a:t>
            </a:r>
            <a:r>
              <a:rPr lang="it-IT" sz="3100" b="1" dirty="0">
                <a:solidFill>
                  <a:schemeClr val="accent1">
                    <a:lumMod val="75000"/>
                  </a:schemeClr>
                </a:solidFill>
                <a:latin typeface="Century Gothic" panose="020B0502020202020204" pitchFamily="34" charset="0"/>
              </a:rPr>
              <a:t>attraverso intermediari</a:t>
            </a:r>
            <a:r>
              <a:rPr lang="it-IT" sz="3100" dirty="0">
                <a:solidFill>
                  <a:schemeClr val="accent1">
                    <a:lumMod val="75000"/>
                  </a:schemeClr>
                </a:solidFill>
                <a:latin typeface="Century Gothic" panose="020B0502020202020204" pitchFamily="34" charset="0"/>
              </a:rPr>
              <a:t>. Si sente più coinvolto, vuole sperimentare l’enogastronomia a 360 gradi, affiancando spesso altre proposte attive. Preferisce </a:t>
            </a:r>
            <a:r>
              <a:rPr lang="it-IT" sz="3100" b="1" dirty="0">
                <a:solidFill>
                  <a:schemeClr val="accent1">
                    <a:lumMod val="75000"/>
                  </a:schemeClr>
                </a:solidFill>
                <a:latin typeface="Century Gothic" panose="020B0502020202020204" pitchFamily="34" charset="0"/>
              </a:rPr>
              <a:t>percorsi misti</a:t>
            </a:r>
            <a:r>
              <a:rPr lang="it-IT" sz="3100" dirty="0">
                <a:solidFill>
                  <a:schemeClr val="accent1">
                    <a:lumMod val="75000"/>
                  </a:schemeClr>
                </a:solidFill>
                <a:latin typeface="Century Gothic" panose="020B0502020202020204" pitchFamily="34" charset="0"/>
              </a:rPr>
              <a:t>, non monotematici: il </a:t>
            </a:r>
            <a:r>
              <a:rPr lang="it-IT" sz="3100" b="1" dirty="0">
                <a:solidFill>
                  <a:schemeClr val="accent1">
                    <a:lumMod val="75000"/>
                  </a:schemeClr>
                </a:solidFill>
                <a:latin typeface="Century Gothic" panose="020B0502020202020204" pitchFamily="34" charset="0"/>
              </a:rPr>
              <a:t>turista del vino </a:t>
            </a:r>
            <a:r>
              <a:rPr lang="it-IT" sz="3100" dirty="0">
                <a:solidFill>
                  <a:schemeClr val="accent1">
                    <a:lumMod val="75000"/>
                  </a:schemeClr>
                </a:solidFill>
                <a:latin typeface="Century Gothic" panose="020B0502020202020204" pitchFamily="34" charset="0"/>
              </a:rPr>
              <a:t>cerca anche ottime esperienze gastronomiche&gt;&gt;                      </a:t>
            </a:r>
          </a:p>
          <a:p>
            <a:pPr marL="0" indent="0">
              <a:buNone/>
            </a:pPr>
            <a:r>
              <a:rPr lang="it-IT" sz="3100" dirty="0">
                <a:solidFill>
                  <a:schemeClr val="accent1">
                    <a:lumMod val="75000"/>
                  </a:schemeClr>
                </a:solidFill>
                <a:latin typeface="Century Gothic" panose="020B0502020202020204" pitchFamily="34" charset="0"/>
              </a:rPr>
              <a:t> </a:t>
            </a:r>
            <a:r>
              <a:rPr lang="it-IT" sz="3100" i="1" dirty="0">
                <a:solidFill>
                  <a:schemeClr val="accent1">
                    <a:lumMod val="75000"/>
                  </a:schemeClr>
                </a:solidFill>
                <a:latin typeface="Century Gothic" panose="020B0502020202020204" pitchFamily="34" charset="0"/>
              </a:rPr>
              <a:t>(cit. Roberta Garibaldi –La Stampa-</a:t>
            </a:r>
            <a:r>
              <a:rPr lang="it-IT" sz="2400" i="1" dirty="0"/>
              <a:t>)</a:t>
            </a:r>
          </a:p>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746" y="6178784"/>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0" y="6020034"/>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70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solidFill>
                  <a:schemeClr val="accent1">
                    <a:lumMod val="75000"/>
                  </a:schemeClr>
                </a:solidFill>
                <a:latin typeface="Century Gothic" panose="020B0502020202020204" pitchFamily="34" charset="0"/>
              </a:rPr>
              <a:t>Enogastronomia: </a:t>
            </a:r>
            <a:br>
              <a:rPr lang="it-IT" dirty="0">
                <a:solidFill>
                  <a:schemeClr val="accent1">
                    <a:lumMod val="75000"/>
                  </a:schemeClr>
                </a:solidFill>
                <a:latin typeface="Century Gothic" panose="020B0502020202020204" pitchFamily="34" charset="0"/>
              </a:rPr>
            </a:br>
            <a:r>
              <a:rPr lang="it-IT" dirty="0">
                <a:solidFill>
                  <a:schemeClr val="accent1">
                    <a:lumMod val="75000"/>
                  </a:schemeClr>
                </a:solidFill>
                <a:latin typeface="Century Gothic" panose="020B0502020202020204" pitchFamily="34" charset="0"/>
              </a:rPr>
              <a:t>pivot turistico</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19672" y="1628800"/>
            <a:ext cx="5771842" cy="296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075" y="6149068"/>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06562" y="4989753"/>
            <a:ext cx="7910388" cy="923330"/>
          </a:xfrm>
          <a:prstGeom prst="rect">
            <a:avLst/>
          </a:prstGeom>
          <a:noFill/>
        </p:spPr>
        <p:txBody>
          <a:bodyPr wrap="square" rtlCol="0">
            <a:spAutoFit/>
          </a:bodyPr>
          <a:lstStyle/>
          <a:p>
            <a:r>
              <a:rPr lang="it-IT" dirty="0"/>
              <a:t>La World </a:t>
            </a:r>
            <a:r>
              <a:rPr lang="it-IT" dirty="0" err="1"/>
              <a:t>Food</a:t>
            </a:r>
            <a:r>
              <a:rPr lang="it-IT" dirty="0"/>
              <a:t> Travel </a:t>
            </a:r>
            <a:r>
              <a:rPr lang="it-IT" dirty="0" err="1"/>
              <a:t>Association</a:t>
            </a:r>
            <a:r>
              <a:rPr lang="it-IT" dirty="0"/>
              <a:t> (</a:t>
            </a:r>
            <a:r>
              <a:rPr lang="it-IT" dirty="0">
                <a:hlinkClick r:id="rId5"/>
              </a:rPr>
              <a:t>www.wfta.org</a:t>
            </a:r>
            <a:r>
              <a:rPr lang="it-IT" dirty="0"/>
              <a:t>) supporta energicamente l’ELEMENTO ESPERIENZIALE alla base del turismo enogastronomico</a:t>
            </a:r>
          </a:p>
          <a:p>
            <a:endParaRPr lang="it-IT" dirty="0"/>
          </a:p>
        </p:txBody>
      </p:sp>
    </p:spTree>
    <p:extLst>
      <p:ext uri="{BB962C8B-B14F-4D97-AF65-F5344CB8AC3E}">
        <p14:creationId xmlns:p14="http://schemas.microsoft.com/office/powerpoint/2010/main" val="350241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1">
                    <a:lumMod val="75000"/>
                  </a:schemeClr>
                </a:solidFill>
                <a:latin typeface="Century Gothic" panose="020B0502020202020204" pitchFamily="34" charset="0"/>
              </a:rPr>
              <a:t>Enogastronomia trasversale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3" y="2726296"/>
            <a:ext cx="5040560" cy="338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65880"/>
            <a:ext cx="28289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86916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58822" y="1275176"/>
            <a:ext cx="4248472" cy="1200329"/>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accent1">
                    <a:lumMod val="75000"/>
                  </a:schemeClr>
                </a:solidFill>
                <a:latin typeface="Century Gothic" panose="020B0502020202020204" pitchFamily="34" charset="0"/>
              </a:rPr>
              <a:t>Sport</a:t>
            </a:r>
          </a:p>
          <a:p>
            <a:pPr marL="285750" indent="-285750">
              <a:buFont typeface="Arial" panose="020B0604020202020204" pitchFamily="34" charset="0"/>
              <a:buChar char="•"/>
            </a:pPr>
            <a:r>
              <a:rPr lang="it-IT" dirty="0">
                <a:solidFill>
                  <a:schemeClr val="accent1">
                    <a:lumMod val="75000"/>
                  </a:schemeClr>
                </a:solidFill>
                <a:latin typeface="Century Gothic" panose="020B0502020202020204" pitchFamily="34" charset="0"/>
              </a:rPr>
              <a:t>Vacanza </a:t>
            </a:r>
            <a:r>
              <a:rPr lang="it-IT" dirty="0" err="1">
                <a:solidFill>
                  <a:schemeClr val="accent1">
                    <a:lumMod val="75000"/>
                  </a:schemeClr>
                </a:solidFill>
                <a:latin typeface="Century Gothic" panose="020B0502020202020204" pitchFamily="34" charset="0"/>
              </a:rPr>
              <a:t>leisure</a:t>
            </a:r>
            <a:endParaRPr lang="it-IT" dirty="0">
              <a:solidFill>
                <a:schemeClr val="accent1">
                  <a:lumMod val="75000"/>
                </a:schemeClr>
              </a:solidFill>
              <a:latin typeface="Century Gothic" panose="020B0502020202020204" pitchFamily="34" charset="0"/>
            </a:endParaRPr>
          </a:p>
          <a:p>
            <a:pPr marL="285750" indent="-285750">
              <a:buFont typeface="Arial" panose="020B0604020202020204" pitchFamily="34" charset="0"/>
              <a:buChar char="•"/>
            </a:pPr>
            <a:r>
              <a:rPr lang="it-IT" dirty="0">
                <a:solidFill>
                  <a:schemeClr val="accent1">
                    <a:lumMod val="75000"/>
                  </a:schemeClr>
                </a:solidFill>
                <a:latin typeface="Century Gothic" panose="020B0502020202020204" pitchFamily="34" charset="0"/>
              </a:rPr>
              <a:t>Vacanza </a:t>
            </a:r>
            <a:r>
              <a:rPr lang="it-IT" dirty="0" err="1">
                <a:solidFill>
                  <a:schemeClr val="accent1">
                    <a:lumMod val="75000"/>
                  </a:schemeClr>
                </a:solidFill>
                <a:latin typeface="Century Gothic" panose="020B0502020202020204" pitchFamily="34" charset="0"/>
              </a:rPr>
              <a:t>bleisure</a:t>
            </a:r>
            <a:endParaRPr lang="it-IT" dirty="0">
              <a:solidFill>
                <a:schemeClr val="accent1">
                  <a:lumMod val="75000"/>
                </a:schemeClr>
              </a:solidFill>
              <a:latin typeface="Century Gothic" panose="020B0502020202020204" pitchFamily="34" charset="0"/>
            </a:endParaRPr>
          </a:p>
          <a:p>
            <a:pPr marL="285750" indent="-285750">
              <a:buFont typeface="Arial" panose="020B0604020202020204" pitchFamily="34" charset="0"/>
              <a:buChar char="•"/>
            </a:pPr>
            <a:r>
              <a:rPr lang="it-IT" dirty="0">
                <a:solidFill>
                  <a:schemeClr val="accent1">
                    <a:lumMod val="75000"/>
                  </a:schemeClr>
                </a:solidFill>
                <a:latin typeface="Century Gothic" panose="020B0502020202020204" pitchFamily="34" charset="0"/>
              </a:rPr>
              <a:t>Vacanza culturale…….</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559" y="3037004"/>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4075" y="6181725"/>
            <a:ext cx="669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9900" y="6022975"/>
            <a:ext cx="1054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7650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de">
  <a:themeElements>
    <a:clrScheme name="Ond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nd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1758</Words>
  <Application>Microsoft Macintosh PowerPoint</Application>
  <PresentationFormat>Presentazione su schermo (4:3)</PresentationFormat>
  <Paragraphs>127</Paragraphs>
  <Slides>30</Slides>
  <Notes>5</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30</vt:i4>
      </vt:variant>
    </vt:vector>
  </HeadingPairs>
  <TitlesOfParts>
    <vt:vector size="38" baseType="lpstr">
      <vt:lpstr>Arial</vt:lpstr>
      <vt:lpstr>Calibri</vt:lpstr>
      <vt:lpstr>Candara</vt:lpstr>
      <vt:lpstr>Century Gothic</vt:lpstr>
      <vt:lpstr>Symbol</vt:lpstr>
      <vt:lpstr>Wingdings</vt:lpstr>
      <vt:lpstr>Tema di Office</vt:lpstr>
      <vt:lpstr>Onde</vt:lpstr>
      <vt:lpstr>TURISMO ENOGASTRONOMICO</vt:lpstr>
      <vt:lpstr>SOMMARIO</vt:lpstr>
      <vt:lpstr>Esplorare il territorio attraverso il cibo I NUMERI IN ITALIA</vt:lpstr>
      <vt:lpstr>Presentazione standard di PowerPoint</vt:lpstr>
      <vt:lpstr>Presentazione standard di PowerPoint</vt:lpstr>
      <vt:lpstr>GASTROMANIA</vt:lpstr>
      <vt:lpstr>L’ENOTURISTA: attenzione al target!!</vt:lpstr>
      <vt:lpstr>Enogastronomia:  pivot turistico</vt:lpstr>
      <vt:lpstr>Enogastronomia trasversale</vt:lpstr>
      <vt:lpstr>Esempi di tour enogastronomici</vt:lpstr>
      <vt:lpstr>Presentazione standard di PowerPoint</vt:lpstr>
      <vt:lpstr>Cibo,vino e cultura come leve  del mkg turistico</vt:lpstr>
      <vt:lpstr>Presentazione standard di PowerPoint</vt:lpstr>
      <vt:lpstr>CIBO + VINO + CULTURA =  DIETA MEDITERRANEA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TURISMO ENOGASTRONOMICO</dc:title>
  <dc:creator>giovanna</dc:creator>
  <cp:lastModifiedBy>giovanna ceccherini</cp:lastModifiedBy>
  <cp:revision>36</cp:revision>
  <cp:lastPrinted>2018-06-03T14:20:40Z</cp:lastPrinted>
  <dcterms:created xsi:type="dcterms:W3CDTF">2018-04-28T15:42:36Z</dcterms:created>
  <dcterms:modified xsi:type="dcterms:W3CDTF">2019-10-12T14:47:39Z</dcterms:modified>
</cp:coreProperties>
</file>