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78" r:id="rId4"/>
    <p:sldId id="287" r:id="rId5"/>
    <p:sldId id="279" r:id="rId6"/>
    <p:sldId id="280" r:id="rId7"/>
    <p:sldId id="281" r:id="rId8"/>
    <p:sldId id="290" r:id="rId9"/>
    <p:sldId id="289" r:id="rId10"/>
    <p:sldId id="282" r:id="rId11"/>
    <p:sldId id="285" r:id="rId12"/>
    <p:sldId id="283" r:id="rId13"/>
    <p:sldId id="284" r:id="rId14"/>
    <p:sldId id="28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8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0A499B-6962-44C9-A3CB-CC6635A64C90}" type="doc">
      <dgm:prSet loTypeId="urn:microsoft.com/office/officeart/2005/8/layout/bProcess2" loCatId="process" qsTypeId="urn:microsoft.com/office/officeart/2005/8/quickstyle/3d4" qsCatId="3D" csTypeId="urn:microsoft.com/office/officeart/2005/8/colors/accent0_2" csCatId="mainScheme" phldr="1"/>
      <dgm:spPr/>
      <dgm:t>
        <a:bodyPr/>
        <a:lstStyle/>
        <a:p>
          <a:endParaRPr lang="it-IT"/>
        </a:p>
      </dgm:t>
    </dgm:pt>
    <dgm:pt modelId="{C3E90DA7-799B-443D-ACF1-4FE5C7E86124}">
      <dgm:prSet phldrT="[Testo]" custT="1"/>
      <dgm:spPr/>
      <dgm:t>
        <a:bodyPr/>
        <a:lstStyle/>
        <a:p>
          <a:r>
            <a:rPr lang="it-IT" sz="1400" dirty="0"/>
            <a:t>LICET: consapevolezza e scelte sostenibili</a:t>
          </a:r>
        </a:p>
      </dgm:t>
    </dgm:pt>
    <dgm:pt modelId="{06AFCA75-21D1-4251-87D4-5ACEC1C57A4D}" type="parTrans" cxnId="{B902F2B6-D224-4AFE-B637-7EE9C92BFBCA}">
      <dgm:prSet/>
      <dgm:spPr/>
      <dgm:t>
        <a:bodyPr/>
        <a:lstStyle/>
        <a:p>
          <a:endParaRPr lang="it-IT"/>
        </a:p>
      </dgm:t>
    </dgm:pt>
    <dgm:pt modelId="{0616A734-4B88-4195-82E3-5E1991AE28D7}" type="sibTrans" cxnId="{B902F2B6-D224-4AFE-B637-7EE9C92BFBCA}">
      <dgm:prSet/>
      <dgm:spPr>
        <a:solidFill>
          <a:schemeClr val="accent5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it-IT">
            <a:solidFill>
              <a:srgbClr val="00B050"/>
            </a:solidFill>
          </a:endParaRPr>
        </a:p>
      </dgm:t>
    </dgm:pt>
    <dgm:pt modelId="{FF845596-0F3C-46A7-9BEA-0B55DC087E01}">
      <dgm:prSet phldrT="[Testo]" custT="1"/>
      <dgm:spPr/>
      <dgm:t>
        <a:bodyPr/>
        <a:lstStyle/>
        <a:p>
          <a:r>
            <a:rPr lang="it-IT" sz="1400" dirty="0"/>
            <a:t>Adozione di modelli virtuosi nel territorio e nelle aziende</a:t>
          </a:r>
        </a:p>
      </dgm:t>
    </dgm:pt>
    <dgm:pt modelId="{7913505E-91D9-43D3-835F-96D0B2999B73}" type="parTrans" cxnId="{B90CFCEF-A159-43E9-9F37-CE53CFEAE375}">
      <dgm:prSet/>
      <dgm:spPr/>
      <dgm:t>
        <a:bodyPr/>
        <a:lstStyle/>
        <a:p>
          <a:endParaRPr lang="it-IT"/>
        </a:p>
      </dgm:t>
    </dgm:pt>
    <dgm:pt modelId="{26F4458B-8635-47E3-992C-A9B0082BB076}" type="sibTrans" cxnId="{B90CFCEF-A159-43E9-9F37-CE53CFEAE375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it-IT"/>
        </a:p>
      </dgm:t>
    </dgm:pt>
    <dgm:pt modelId="{76ABE124-4760-4F1D-9544-49EC59B229F0}">
      <dgm:prSet phldrT="[Testo]" custT="1"/>
      <dgm:spPr/>
      <dgm:t>
        <a:bodyPr/>
        <a:lstStyle/>
        <a:p>
          <a:r>
            <a:rPr lang="it-IT" sz="1400" dirty="0"/>
            <a:t>Modello mediterraneo</a:t>
          </a:r>
        </a:p>
        <a:p>
          <a:r>
            <a:rPr lang="it-IT" sz="1400" dirty="0"/>
            <a:t>- METODO XENIA-</a:t>
          </a:r>
        </a:p>
      </dgm:t>
    </dgm:pt>
    <dgm:pt modelId="{037B307B-3AA0-4BDF-A091-887B62220E7A}" type="parTrans" cxnId="{86144D75-6933-4179-A806-321C200ED3A0}">
      <dgm:prSet/>
      <dgm:spPr/>
      <dgm:t>
        <a:bodyPr/>
        <a:lstStyle/>
        <a:p>
          <a:endParaRPr lang="it-IT"/>
        </a:p>
      </dgm:t>
    </dgm:pt>
    <dgm:pt modelId="{3DF312C7-08D9-4504-8369-E38F609EAAD8}" type="sibTrans" cxnId="{86144D75-6933-4179-A806-321C200ED3A0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it-IT"/>
        </a:p>
      </dgm:t>
    </dgm:pt>
    <dgm:pt modelId="{758FEED6-EA8F-48C9-B98D-261CCE266EB7}">
      <dgm:prSet phldrT="[Testo]"/>
      <dgm:spPr/>
      <dgm:t>
        <a:bodyPr/>
        <a:lstStyle/>
        <a:p>
          <a:r>
            <a:rPr lang="it-IT" dirty="0"/>
            <a:t>Creazione e percezione del Benessere nell’ospitalità</a:t>
          </a:r>
        </a:p>
      </dgm:t>
    </dgm:pt>
    <dgm:pt modelId="{08D19316-D195-44CA-8241-DE5D5C21C7BD}" type="parTrans" cxnId="{6B4CC7F8-076E-47D7-A0D9-1CEA6C751857}">
      <dgm:prSet/>
      <dgm:spPr/>
      <dgm:t>
        <a:bodyPr/>
        <a:lstStyle/>
        <a:p>
          <a:endParaRPr lang="it-IT"/>
        </a:p>
      </dgm:t>
    </dgm:pt>
    <dgm:pt modelId="{087418EF-0686-4CC6-9E91-029CE209C45D}" type="sibTrans" cxnId="{6B4CC7F8-076E-47D7-A0D9-1CEA6C751857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it-IT"/>
        </a:p>
      </dgm:t>
    </dgm:pt>
    <dgm:pt modelId="{0605ADC0-EA94-41C5-B234-72A85C25599E}">
      <dgm:prSet phldrT="[Testo]" custT="1"/>
      <dgm:spPr/>
      <dgm:t>
        <a:bodyPr/>
        <a:lstStyle/>
        <a:p>
          <a:r>
            <a:rPr lang="it-IT" sz="1400" dirty="0"/>
            <a:t>Progetto a lungo termine  nel territorio: </a:t>
          </a:r>
          <a:r>
            <a:rPr lang="it-IT" sz="1400" dirty="0" err="1"/>
            <a:t>destination</a:t>
          </a:r>
          <a:r>
            <a:rPr lang="it-IT" sz="1400" dirty="0"/>
            <a:t> management</a:t>
          </a:r>
        </a:p>
      </dgm:t>
    </dgm:pt>
    <dgm:pt modelId="{C275098C-DC9D-4EC0-A041-BB2863A88BA5}" type="parTrans" cxnId="{2C632C59-22E2-48DB-B96B-143AB4211843}">
      <dgm:prSet/>
      <dgm:spPr/>
      <dgm:t>
        <a:bodyPr/>
        <a:lstStyle/>
        <a:p>
          <a:endParaRPr lang="it-IT"/>
        </a:p>
      </dgm:t>
    </dgm:pt>
    <dgm:pt modelId="{8F605A45-93FF-4C25-BB81-59FF7F189140}" type="sibTrans" cxnId="{2C632C59-22E2-48DB-B96B-143AB4211843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it-IT"/>
        </a:p>
      </dgm:t>
    </dgm:pt>
    <dgm:pt modelId="{16AFD27C-C938-476A-88CF-39EC01CA24E2}">
      <dgm:prSet phldrT="[Testo]" custT="1"/>
      <dgm:spPr/>
      <dgm:t>
        <a:bodyPr/>
        <a:lstStyle/>
        <a:p>
          <a:r>
            <a:rPr lang="it-IT" sz="1400" dirty="0"/>
            <a:t>Management sostenibile per dare futuro</a:t>
          </a:r>
        </a:p>
      </dgm:t>
    </dgm:pt>
    <dgm:pt modelId="{15764E03-9FC9-454E-8A6C-173BF5D1F7D4}" type="parTrans" cxnId="{1A694825-7FBB-44CF-A1A0-9C78FC6AEFE4}">
      <dgm:prSet/>
      <dgm:spPr/>
      <dgm:t>
        <a:bodyPr/>
        <a:lstStyle/>
        <a:p>
          <a:endParaRPr lang="it-IT"/>
        </a:p>
      </dgm:t>
    </dgm:pt>
    <dgm:pt modelId="{C840B279-6FE6-44D7-A792-073A1E653C6B}" type="sibTrans" cxnId="{1A694825-7FBB-44CF-A1A0-9C78FC6AEFE4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it-IT"/>
        </a:p>
      </dgm:t>
    </dgm:pt>
    <dgm:pt modelId="{584CB528-7D6B-4F08-B455-7E56327EC112}">
      <dgm:prSet phldrT="[Testo]" custT="1"/>
      <dgm:spPr/>
      <dgm:t>
        <a:bodyPr/>
        <a:lstStyle/>
        <a:p>
          <a:r>
            <a:rPr lang="it-IT" sz="1400" dirty="0"/>
            <a:t>Benefici  e sevizi per cittadino e turista</a:t>
          </a:r>
        </a:p>
      </dgm:t>
    </dgm:pt>
    <dgm:pt modelId="{AB0C7A0D-A5DE-414E-BEBC-69F1A5CF7A40}" type="parTrans" cxnId="{FA84662F-FD7D-4A80-AF25-9CE51971B158}">
      <dgm:prSet/>
      <dgm:spPr/>
      <dgm:t>
        <a:bodyPr/>
        <a:lstStyle/>
        <a:p>
          <a:endParaRPr lang="it-IT"/>
        </a:p>
      </dgm:t>
    </dgm:pt>
    <dgm:pt modelId="{80159398-54B9-4034-84CF-48C6001AF2D7}" type="sibTrans" cxnId="{FA84662F-FD7D-4A80-AF25-9CE51971B158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it-IT"/>
        </a:p>
      </dgm:t>
    </dgm:pt>
    <dgm:pt modelId="{EBF98DB6-6B86-4F91-A17C-F518F4FC75CB}">
      <dgm:prSet phldrT="[Testo]" custT="1"/>
      <dgm:spPr/>
      <dgm:t>
        <a:bodyPr/>
        <a:lstStyle/>
        <a:p>
          <a:r>
            <a:rPr lang="it-IT" sz="1400" dirty="0"/>
            <a:t>Valorizzazione del territorio per mano di  cittadini / turisti</a:t>
          </a:r>
        </a:p>
      </dgm:t>
    </dgm:pt>
    <dgm:pt modelId="{E21A59B0-3A1D-4160-A2C3-9D6950C4D49B}" type="parTrans" cxnId="{EF6B6EDA-4FFD-40F5-B438-079649CF821D}">
      <dgm:prSet/>
      <dgm:spPr/>
      <dgm:t>
        <a:bodyPr/>
        <a:lstStyle/>
        <a:p>
          <a:endParaRPr lang="it-IT"/>
        </a:p>
      </dgm:t>
    </dgm:pt>
    <dgm:pt modelId="{7075936D-B10D-4ECA-863D-BAEE9D7FB0DD}" type="sibTrans" cxnId="{EF6B6EDA-4FFD-40F5-B438-079649CF821D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it-IT"/>
        </a:p>
      </dgm:t>
    </dgm:pt>
    <dgm:pt modelId="{090A0CB5-B1B5-4934-BE82-7C05E6FB202D}">
      <dgm:prSet phldrT="[Testo]" custT="1"/>
      <dgm:spPr/>
      <dgm:t>
        <a:bodyPr/>
        <a:lstStyle/>
        <a:p>
          <a:r>
            <a:rPr lang="it-IT" sz="1400" dirty="0"/>
            <a:t>Rendiconto dei risultati in chiave BES</a:t>
          </a:r>
        </a:p>
        <a:p>
          <a:r>
            <a:rPr lang="it-IT" sz="1400" dirty="0"/>
            <a:t>(Benessere Equo e Sostenibile)</a:t>
          </a:r>
          <a:endParaRPr lang="it-IT" sz="1200" dirty="0"/>
        </a:p>
      </dgm:t>
    </dgm:pt>
    <dgm:pt modelId="{0A5272DE-FAAC-493D-A6D4-11ED620A96AA}" type="parTrans" cxnId="{E9ED0345-B2BF-4992-A7FB-0307D3595E12}">
      <dgm:prSet/>
      <dgm:spPr/>
      <dgm:t>
        <a:bodyPr/>
        <a:lstStyle/>
        <a:p>
          <a:endParaRPr lang="it-IT"/>
        </a:p>
      </dgm:t>
    </dgm:pt>
    <dgm:pt modelId="{F7C1C6D7-2150-473F-80F1-61931482DBFB}" type="sibTrans" cxnId="{E9ED0345-B2BF-4992-A7FB-0307D3595E12}">
      <dgm:prSet/>
      <dgm:spPr/>
      <dgm:t>
        <a:bodyPr/>
        <a:lstStyle/>
        <a:p>
          <a:endParaRPr lang="it-IT"/>
        </a:p>
      </dgm:t>
    </dgm:pt>
    <dgm:pt modelId="{72F6F534-C570-41A6-8547-71036001E919}" type="pres">
      <dgm:prSet presAssocID="{6E0A499B-6962-44C9-A3CB-CC6635A64C90}" presName="diagram" presStyleCnt="0">
        <dgm:presLayoutVars>
          <dgm:dir/>
          <dgm:resizeHandles/>
        </dgm:presLayoutVars>
      </dgm:prSet>
      <dgm:spPr/>
    </dgm:pt>
    <dgm:pt modelId="{BF207C48-B028-4AFC-8FCC-06ACE4493355}" type="pres">
      <dgm:prSet presAssocID="{C3E90DA7-799B-443D-ACF1-4FE5C7E86124}" presName="firstNode" presStyleLbl="node1" presStyleIdx="0" presStyleCnt="9" custScaleX="108520" custScaleY="97699" custLinFactNeighborX="4187" custLinFactNeighborY="14722">
        <dgm:presLayoutVars>
          <dgm:bulletEnabled val="1"/>
        </dgm:presLayoutVars>
      </dgm:prSet>
      <dgm:spPr/>
    </dgm:pt>
    <dgm:pt modelId="{26501BEB-A1A6-46B0-ACBA-D534ADC24F2D}" type="pres">
      <dgm:prSet presAssocID="{0616A734-4B88-4195-82E3-5E1991AE28D7}" presName="sibTrans" presStyleLbl="sibTrans2D1" presStyleIdx="0" presStyleCnt="8" custAng="21479222"/>
      <dgm:spPr/>
    </dgm:pt>
    <dgm:pt modelId="{DC043B43-4199-4061-8E1B-B567FD15CC35}" type="pres">
      <dgm:prSet presAssocID="{FF845596-0F3C-46A7-9BEA-0B55DC087E01}" presName="middleNode" presStyleCnt="0"/>
      <dgm:spPr/>
    </dgm:pt>
    <dgm:pt modelId="{3F424F2A-FEF9-4958-9C31-46B387A9F41C}" type="pres">
      <dgm:prSet presAssocID="{FF845596-0F3C-46A7-9BEA-0B55DC087E01}" presName="padding" presStyleLbl="node1" presStyleIdx="0" presStyleCnt="9"/>
      <dgm:spPr/>
    </dgm:pt>
    <dgm:pt modelId="{E0C892CF-5C64-4068-9A67-4F870329DD12}" type="pres">
      <dgm:prSet presAssocID="{FF845596-0F3C-46A7-9BEA-0B55DC087E01}" presName="shape" presStyleLbl="node1" presStyleIdx="1" presStyleCnt="9" custScaleX="137907" custScaleY="143460">
        <dgm:presLayoutVars>
          <dgm:bulletEnabled val="1"/>
        </dgm:presLayoutVars>
      </dgm:prSet>
      <dgm:spPr/>
    </dgm:pt>
    <dgm:pt modelId="{DFCDB615-FE98-4992-B263-997B25F006F6}" type="pres">
      <dgm:prSet presAssocID="{26F4458B-8635-47E3-992C-A9B0082BB076}" presName="sibTrans" presStyleLbl="sibTrans2D1" presStyleIdx="1" presStyleCnt="8" custLinFactNeighborX="20189" custLinFactNeighborY="3457"/>
      <dgm:spPr/>
    </dgm:pt>
    <dgm:pt modelId="{56EC39A2-088E-4B11-9870-4CC74A72635E}" type="pres">
      <dgm:prSet presAssocID="{76ABE124-4760-4F1D-9544-49EC59B229F0}" presName="middleNode" presStyleCnt="0"/>
      <dgm:spPr/>
    </dgm:pt>
    <dgm:pt modelId="{EBAD0262-3354-487D-AE49-02310BFB9257}" type="pres">
      <dgm:prSet presAssocID="{76ABE124-4760-4F1D-9544-49EC59B229F0}" presName="padding" presStyleLbl="node1" presStyleIdx="1" presStyleCnt="9"/>
      <dgm:spPr/>
    </dgm:pt>
    <dgm:pt modelId="{FC8D3C4F-A275-45B3-AE61-6A72135D9DEA}" type="pres">
      <dgm:prSet presAssocID="{76ABE124-4760-4F1D-9544-49EC59B229F0}" presName="shape" presStyleLbl="node1" presStyleIdx="2" presStyleCnt="9" custScaleX="162857" custScaleY="161540" custLinFactNeighborX="6627" custLinFactNeighborY="-21876">
        <dgm:presLayoutVars>
          <dgm:bulletEnabled val="1"/>
        </dgm:presLayoutVars>
      </dgm:prSet>
      <dgm:spPr/>
    </dgm:pt>
    <dgm:pt modelId="{B7DBBCF3-69F5-4F61-A0B7-17C158E053F5}" type="pres">
      <dgm:prSet presAssocID="{3DF312C7-08D9-4504-8369-E38F609EAAD8}" presName="sibTrans" presStyleLbl="sibTrans2D1" presStyleIdx="2" presStyleCnt="8" custAng="21363268"/>
      <dgm:spPr/>
    </dgm:pt>
    <dgm:pt modelId="{AAAE176A-865F-452E-B5CF-608C4497C55E}" type="pres">
      <dgm:prSet presAssocID="{758FEED6-EA8F-48C9-B98D-261CCE266EB7}" presName="middleNode" presStyleCnt="0"/>
      <dgm:spPr/>
    </dgm:pt>
    <dgm:pt modelId="{909B5F2C-ECD3-40DC-9DB2-FACE91EB1059}" type="pres">
      <dgm:prSet presAssocID="{758FEED6-EA8F-48C9-B98D-261CCE266EB7}" presName="padding" presStyleLbl="node1" presStyleIdx="2" presStyleCnt="9"/>
      <dgm:spPr/>
    </dgm:pt>
    <dgm:pt modelId="{358044D8-C60B-429A-9C39-8F2308782A95}" type="pres">
      <dgm:prSet presAssocID="{758FEED6-EA8F-48C9-B98D-261CCE266EB7}" presName="shape" presStyleLbl="node1" presStyleIdx="3" presStyleCnt="9" custScaleX="146087" custScaleY="143514" custLinFactNeighborX="-700" custLinFactNeighborY="-12232">
        <dgm:presLayoutVars>
          <dgm:bulletEnabled val="1"/>
        </dgm:presLayoutVars>
      </dgm:prSet>
      <dgm:spPr/>
    </dgm:pt>
    <dgm:pt modelId="{1736F374-00E3-4072-9733-176C26F52F9F}" type="pres">
      <dgm:prSet presAssocID="{087418EF-0686-4CC6-9E91-029CE209C45D}" presName="sibTrans" presStyleLbl="sibTrans2D1" presStyleIdx="3" presStyleCnt="8" custLinFactNeighborX="7954" custLinFactNeighborY="-16959"/>
      <dgm:spPr/>
    </dgm:pt>
    <dgm:pt modelId="{6984F0B5-B9AC-429D-B4BE-A50D10D5034C}" type="pres">
      <dgm:prSet presAssocID="{0605ADC0-EA94-41C5-B234-72A85C25599E}" presName="middleNode" presStyleCnt="0"/>
      <dgm:spPr/>
    </dgm:pt>
    <dgm:pt modelId="{A869F14A-FD13-46C6-BE7F-A5BF6AB04938}" type="pres">
      <dgm:prSet presAssocID="{0605ADC0-EA94-41C5-B234-72A85C25599E}" presName="padding" presStyleLbl="node1" presStyleIdx="3" presStyleCnt="9"/>
      <dgm:spPr/>
    </dgm:pt>
    <dgm:pt modelId="{DBBD9CAA-AAEC-43ED-A1AA-F98C878403DA}" type="pres">
      <dgm:prSet presAssocID="{0605ADC0-EA94-41C5-B234-72A85C25599E}" presName="shape" presStyleLbl="node1" presStyleIdx="4" presStyleCnt="9" custScaleX="146087" custScaleY="138962">
        <dgm:presLayoutVars>
          <dgm:bulletEnabled val="1"/>
        </dgm:presLayoutVars>
      </dgm:prSet>
      <dgm:spPr/>
    </dgm:pt>
    <dgm:pt modelId="{52756622-25CE-420A-BF64-C687AB4F657E}" type="pres">
      <dgm:prSet presAssocID="{8F605A45-93FF-4C25-BB81-59FF7F189140}" presName="sibTrans" presStyleLbl="sibTrans2D1" presStyleIdx="4" presStyleCnt="8" custLinFactNeighborX="7954" custLinFactNeighborY="-13839"/>
      <dgm:spPr/>
    </dgm:pt>
    <dgm:pt modelId="{B6573BF8-9C52-4C64-8E5A-E90C899A55EC}" type="pres">
      <dgm:prSet presAssocID="{16AFD27C-C938-476A-88CF-39EC01CA24E2}" presName="middleNode" presStyleCnt="0"/>
      <dgm:spPr/>
    </dgm:pt>
    <dgm:pt modelId="{A497FF8E-402A-4EC5-903E-668EC2345293}" type="pres">
      <dgm:prSet presAssocID="{16AFD27C-C938-476A-88CF-39EC01CA24E2}" presName="padding" presStyleLbl="node1" presStyleIdx="4" presStyleCnt="9"/>
      <dgm:spPr/>
    </dgm:pt>
    <dgm:pt modelId="{06128C4F-6253-4F0B-A140-39908099985E}" type="pres">
      <dgm:prSet presAssocID="{16AFD27C-C938-476A-88CF-39EC01CA24E2}" presName="shape" presStyleLbl="node1" presStyleIdx="5" presStyleCnt="9" custScaleX="147486" custScaleY="140097" custLinFactNeighborX="6116" custLinFactNeighborY="17775">
        <dgm:presLayoutVars>
          <dgm:bulletEnabled val="1"/>
        </dgm:presLayoutVars>
      </dgm:prSet>
      <dgm:spPr/>
    </dgm:pt>
    <dgm:pt modelId="{A002F926-E85D-4951-A1C7-9B13A37A22F5}" type="pres">
      <dgm:prSet presAssocID="{C840B279-6FE6-44D7-A792-073A1E653C6B}" presName="sibTrans" presStyleLbl="sibTrans2D1" presStyleIdx="5" presStyleCnt="8"/>
      <dgm:spPr/>
    </dgm:pt>
    <dgm:pt modelId="{E226D964-19D1-4AB1-80EC-067D9A175172}" type="pres">
      <dgm:prSet presAssocID="{584CB528-7D6B-4F08-B455-7E56327EC112}" presName="middleNode" presStyleCnt="0"/>
      <dgm:spPr/>
    </dgm:pt>
    <dgm:pt modelId="{3FF3FBA2-9B50-4F09-8D3B-8EF4B48885CE}" type="pres">
      <dgm:prSet presAssocID="{584CB528-7D6B-4F08-B455-7E56327EC112}" presName="padding" presStyleLbl="node1" presStyleIdx="5" presStyleCnt="9"/>
      <dgm:spPr/>
    </dgm:pt>
    <dgm:pt modelId="{858667F4-9C3A-4791-81F0-71A85942E9E0}" type="pres">
      <dgm:prSet presAssocID="{584CB528-7D6B-4F08-B455-7E56327EC112}" presName="shape" presStyleLbl="node1" presStyleIdx="6" presStyleCnt="9" custScaleX="158045" custScaleY="159052" custLinFactNeighborX="3025" custLinFactNeighborY="10830">
        <dgm:presLayoutVars>
          <dgm:bulletEnabled val="1"/>
        </dgm:presLayoutVars>
      </dgm:prSet>
      <dgm:spPr/>
    </dgm:pt>
    <dgm:pt modelId="{21450EE1-71CD-429E-897F-190FC631CB36}" type="pres">
      <dgm:prSet presAssocID="{80159398-54B9-4034-84CF-48C6001AF2D7}" presName="sibTrans" presStyleLbl="sibTrans2D1" presStyleIdx="6" presStyleCnt="8" custLinFactNeighborX="-6314" custLinFactNeighborY="-5983"/>
      <dgm:spPr/>
    </dgm:pt>
    <dgm:pt modelId="{63F26541-D7DE-4337-A568-D6CDA3FF017E}" type="pres">
      <dgm:prSet presAssocID="{EBF98DB6-6B86-4F91-A17C-F518F4FC75CB}" presName="middleNode" presStyleCnt="0"/>
      <dgm:spPr/>
    </dgm:pt>
    <dgm:pt modelId="{A8E7FF11-B3EF-465C-8B00-C35D776B2E28}" type="pres">
      <dgm:prSet presAssocID="{EBF98DB6-6B86-4F91-A17C-F518F4FC75CB}" presName="padding" presStyleLbl="node1" presStyleIdx="6" presStyleCnt="9"/>
      <dgm:spPr/>
    </dgm:pt>
    <dgm:pt modelId="{DA10CDC1-9A7A-4CA7-B026-67B10CE8BC73}" type="pres">
      <dgm:prSet presAssocID="{EBF98DB6-6B86-4F91-A17C-F518F4FC75CB}" presName="shape" presStyleLbl="node1" presStyleIdx="7" presStyleCnt="9" custScaleX="154137" custScaleY="150384">
        <dgm:presLayoutVars>
          <dgm:bulletEnabled val="1"/>
        </dgm:presLayoutVars>
      </dgm:prSet>
      <dgm:spPr/>
    </dgm:pt>
    <dgm:pt modelId="{07BD067E-5AAE-4D46-BB71-315BC58B2BD7}" type="pres">
      <dgm:prSet presAssocID="{7075936D-B10D-4ECA-863D-BAEE9D7FB0DD}" presName="sibTrans" presStyleLbl="sibTrans2D1" presStyleIdx="7" presStyleCnt="8" custAng="21447070" custLinFactNeighborX="3749" custLinFactNeighborY="-4107"/>
      <dgm:spPr/>
    </dgm:pt>
    <dgm:pt modelId="{EE815205-8190-4192-95F9-C694EC4B1578}" type="pres">
      <dgm:prSet presAssocID="{090A0CB5-B1B5-4934-BE82-7C05E6FB202D}" presName="lastNode" presStyleLbl="node1" presStyleIdx="8" presStyleCnt="9" custScaleX="112936" custScaleY="101078" custLinFactNeighborX="-5562" custLinFactNeighborY="-10745">
        <dgm:presLayoutVars>
          <dgm:bulletEnabled val="1"/>
        </dgm:presLayoutVars>
      </dgm:prSet>
      <dgm:spPr/>
    </dgm:pt>
  </dgm:ptLst>
  <dgm:cxnLst>
    <dgm:cxn modelId="{FBB33B0C-D26E-40C8-9F93-31626A04171B}" type="presOf" srcId="{087418EF-0686-4CC6-9E91-029CE209C45D}" destId="{1736F374-00E3-4072-9733-176C26F52F9F}" srcOrd="0" destOrd="0" presId="urn:microsoft.com/office/officeart/2005/8/layout/bProcess2"/>
    <dgm:cxn modelId="{36D96C0E-3108-4369-AD50-C51D34ED7127}" type="presOf" srcId="{8F605A45-93FF-4C25-BB81-59FF7F189140}" destId="{52756622-25CE-420A-BF64-C687AB4F657E}" srcOrd="0" destOrd="0" presId="urn:microsoft.com/office/officeart/2005/8/layout/bProcess2"/>
    <dgm:cxn modelId="{936B3322-0799-4720-8280-06D6F60F4929}" type="presOf" srcId="{EBF98DB6-6B86-4F91-A17C-F518F4FC75CB}" destId="{DA10CDC1-9A7A-4CA7-B026-67B10CE8BC73}" srcOrd="0" destOrd="0" presId="urn:microsoft.com/office/officeart/2005/8/layout/bProcess2"/>
    <dgm:cxn modelId="{1A694825-7FBB-44CF-A1A0-9C78FC6AEFE4}" srcId="{6E0A499B-6962-44C9-A3CB-CC6635A64C90}" destId="{16AFD27C-C938-476A-88CF-39EC01CA24E2}" srcOrd="5" destOrd="0" parTransId="{15764E03-9FC9-454E-8A6C-173BF5D1F7D4}" sibTransId="{C840B279-6FE6-44D7-A792-073A1E653C6B}"/>
    <dgm:cxn modelId="{07112128-0CD4-4729-A5A1-DE54BBF97F14}" type="presOf" srcId="{26F4458B-8635-47E3-992C-A9B0082BB076}" destId="{DFCDB615-FE98-4992-B263-997B25F006F6}" srcOrd="0" destOrd="0" presId="urn:microsoft.com/office/officeart/2005/8/layout/bProcess2"/>
    <dgm:cxn modelId="{9115192C-902A-43E3-BDDC-9E96E766CF49}" type="presOf" srcId="{C3E90DA7-799B-443D-ACF1-4FE5C7E86124}" destId="{BF207C48-B028-4AFC-8FCC-06ACE4493355}" srcOrd="0" destOrd="0" presId="urn:microsoft.com/office/officeart/2005/8/layout/bProcess2"/>
    <dgm:cxn modelId="{FA84662F-FD7D-4A80-AF25-9CE51971B158}" srcId="{6E0A499B-6962-44C9-A3CB-CC6635A64C90}" destId="{584CB528-7D6B-4F08-B455-7E56327EC112}" srcOrd="6" destOrd="0" parTransId="{AB0C7A0D-A5DE-414E-BEBC-69F1A5CF7A40}" sibTransId="{80159398-54B9-4034-84CF-48C6001AF2D7}"/>
    <dgm:cxn modelId="{027EE33F-FDD7-4846-A621-98595977B3DA}" type="presOf" srcId="{6E0A499B-6962-44C9-A3CB-CC6635A64C90}" destId="{72F6F534-C570-41A6-8547-71036001E919}" srcOrd="0" destOrd="0" presId="urn:microsoft.com/office/officeart/2005/8/layout/bProcess2"/>
    <dgm:cxn modelId="{A971DC5D-6540-4019-9497-EAD2F508D473}" type="presOf" srcId="{80159398-54B9-4034-84CF-48C6001AF2D7}" destId="{21450EE1-71CD-429E-897F-190FC631CB36}" srcOrd="0" destOrd="0" presId="urn:microsoft.com/office/officeart/2005/8/layout/bProcess2"/>
    <dgm:cxn modelId="{E9ED0345-B2BF-4992-A7FB-0307D3595E12}" srcId="{6E0A499B-6962-44C9-A3CB-CC6635A64C90}" destId="{090A0CB5-B1B5-4934-BE82-7C05E6FB202D}" srcOrd="8" destOrd="0" parTransId="{0A5272DE-FAAC-493D-A6D4-11ED620A96AA}" sibTransId="{F7C1C6D7-2150-473F-80F1-61931482DBFB}"/>
    <dgm:cxn modelId="{7622B868-338E-44D7-BC0C-E5F7499CD7C8}" type="presOf" srcId="{76ABE124-4760-4F1D-9544-49EC59B229F0}" destId="{FC8D3C4F-A275-45B3-AE61-6A72135D9DEA}" srcOrd="0" destOrd="0" presId="urn:microsoft.com/office/officeart/2005/8/layout/bProcess2"/>
    <dgm:cxn modelId="{69B72C4C-24A0-4BCE-98E9-EA88E8124F56}" type="presOf" srcId="{758FEED6-EA8F-48C9-B98D-261CCE266EB7}" destId="{358044D8-C60B-429A-9C39-8F2308782A95}" srcOrd="0" destOrd="0" presId="urn:microsoft.com/office/officeart/2005/8/layout/bProcess2"/>
    <dgm:cxn modelId="{CB6EDA53-8839-47FA-B010-C434CB0CD32C}" type="presOf" srcId="{C840B279-6FE6-44D7-A792-073A1E653C6B}" destId="{A002F926-E85D-4951-A1C7-9B13A37A22F5}" srcOrd="0" destOrd="0" presId="urn:microsoft.com/office/officeart/2005/8/layout/bProcess2"/>
    <dgm:cxn modelId="{86144D75-6933-4179-A806-321C200ED3A0}" srcId="{6E0A499B-6962-44C9-A3CB-CC6635A64C90}" destId="{76ABE124-4760-4F1D-9544-49EC59B229F0}" srcOrd="2" destOrd="0" parTransId="{037B307B-3AA0-4BDF-A091-887B62220E7A}" sibTransId="{3DF312C7-08D9-4504-8369-E38F609EAAD8}"/>
    <dgm:cxn modelId="{2C632C59-22E2-48DB-B96B-143AB4211843}" srcId="{6E0A499B-6962-44C9-A3CB-CC6635A64C90}" destId="{0605ADC0-EA94-41C5-B234-72A85C25599E}" srcOrd="4" destOrd="0" parTransId="{C275098C-DC9D-4EC0-A041-BB2863A88BA5}" sibTransId="{8F605A45-93FF-4C25-BB81-59FF7F189140}"/>
    <dgm:cxn modelId="{7FA25A82-79BC-44FD-9D3C-03C117F9050F}" type="presOf" srcId="{FF845596-0F3C-46A7-9BEA-0B55DC087E01}" destId="{E0C892CF-5C64-4068-9A67-4F870329DD12}" srcOrd="0" destOrd="0" presId="urn:microsoft.com/office/officeart/2005/8/layout/bProcess2"/>
    <dgm:cxn modelId="{C6DF84AD-1FD7-411C-918D-72323894D86D}" type="presOf" srcId="{584CB528-7D6B-4F08-B455-7E56327EC112}" destId="{858667F4-9C3A-4791-81F0-71A85942E9E0}" srcOrd="0" destOrd="0" presId="urn:microsoft.com/office/officeart/2005/8/layout/bProcess2"/>
    <dgm:cxn modelId="{B902F2B6-D224-4AFE-B637-7EE9C92BFBCA}" srcId="{6E0A499B-6962-44C9-A3CB-CC6635A64C90}" destId="{C3E90DA7-799B-443D-ACF1-4FE5C7E86124}" srcOrd="0" destOrd="0" parTransId="{06AFCA75-21D1-4251-87D4-5ACEC1C57A4D}" sibTransId="{0616A734-4B88-4195-82E3-5E1991AE28D7}"/>
    <dgm:cxn modelId="{F0C77BD8-147C-4324-8F82-A74799D6347C}" type="presOf" srcId="{0616A734-4B88-4195-82E3-5E1991AE28D7}" destId="{26501BEB-A1A6-46B0-ACBA-D534ADC24F2D}" srcOrd="0" destOrd="0" presId="urn:microsoft.com/office/officeart/2005/8/layout/bProcess2"/>
    <dgm:cxn modelId="{EF6B6EDA-4FFD-40F5-B438-079649CF821D}" srcId="{6E0A499B-6962-44C9-A3CB-CC6635A64C90}" destId="{EBF98DB6-6B86-4F91-A17C-F518F4FC75CB}" srcOrd="7" destOrd="0" parTransId="{E21A59B0-3A1D-4160-A2C3-9D6950C4D49B}" sibTransId="{7075936D-B10D-4ECA-863D-BAEE9D7FB0DD}"/>
    <dgm:cxn modelId="{CE8391DA-60BA-4CFE-A3C3-04464C5F7887}" type="presOf" srcId="{16AFD27C-C938-476A-88CF-39EC01CA24E2}" destId="{06128C4F-6253-4F0B-A140-39908099985E}" srcOrd="0" destOrd="0" presId="urn:microsoft.com/office/officeart/2005/8/layout/bProcess2"/>
    <dgm:cxn modelId="{C445D3E3-6EE8-4A4F-BF49-18F5724161DD}" type="presOf" srcId="{7075936D-B10D-4ECA-863D-BAEE9D7FB0DD}" destId="{07BD067E-5AAE-4D46-BB71-315BC58B2BD7}" srcOrd="0" destOrd="0" presId="urn:microsoft.com/office/officeart/2005/8/layout/bProcess2"/>
    <dgm:cxn modelId="{6FA774E6-5612-44E0-A5BB-2FD9967FA109}" type="presOf" srcId="{3DF312C7-08D9-4504-8369-E38F609EAAD8}" destId="{B7DBBCF3-69F5-4F61-A0B7-17C158E053F5}" srcOrd="0" destOrd="0" presId="urn:microsoft.com/office/officeart/2005/8/layout/bProcess2"/>
    <dgm:cxn modelId="{B90CFCEF-A159-43E9-9F37-CE53CFEAE375}" srcId="{6E0A499B-6962-44C9-A3CB-CC6635A64C90}" destId="{FF845596-0F3C-46A7-9BEA-0B55DC087E01}" srcOrd="1" destOrd="0" parTransId="{7913505E-91D9-43D3-835F-96D0B2999B73}" sibTransId="{26F4458B-8635-47E3-992C-A9B0082BB076}"/>
    <dgm:cxn modelId="{00C6D2F5-B4D7-4DE2-8913-E6D710B24C48}" type="presOf" srcId="{0605ADC0-EA94-41C5-B234-72A85C25599E}" destId="{DBBD9CAA-AAEC-43ED-A1AA-F98C878403DA}" srcOrd="0" destOrd="0" presId="urn:microsoft.com/office/officeart/2005/8/layout/bProcess2"/>
    <dgm:cxn modelId="{38EE4EF7-7EE4-4F3F-A4E3-ED0CD4026EC1}" type="presOf" srcId="{090A0CB5-B1B5-4934-BE82-7C05E6FB202D}" destId="{EE815205-8190-4192-95F9-C694EC4B1578}" srcOrd="0" destOrd="0" presId="urn:microsoft.com/office/officeart/2005/8/layout/bProcess2"/>
    <dgm:cxn modelId="{6B4CC7F8-076E-47D7-A0D9-1CEA6C751857}" srcId="{6E0A499B-6962-44C9-A3CB-CC6635A64C90}" destId="{758FEED6-EA8F-48C9-B98D-261CCE266EB7}" srcOrd="3" destOrd="0" parTransId="{08D19316-D195-44CA-8241-DE5D5C21C7BD}" sibTransId="{087418EF-0686-4CC6-9E91-029CE209C45D}"/>
    <dgm:cxn modelId="{AC2024A9-F5A7-4D66-9EC0-82922ABC4648}" type="presParOf" srcId="{72F6F534-C570-41A6-8547-71036001E919}" destId="{BF207C48-B028-4AFC-8FCC-06ACE4493355}" srcOrd="0" destOrd="0" presId="urn:microsoft.com/office/officeart/2005/8/layout/bProcess2"/>
    <dgm:cxn modelId="{C8AF8AEE-3B41-4275-BBF8-AC9373D6EB09}" type="presParOf" srcId="{72F6F534-C570-41A6-8547-71036001E919}" destId="{26501BEB-A1A6-46B0-ACBA-D534ADC24F2D}" srcOrd="1" destOrd="0" presId="urn:microsoft.com/office/officeart/2005/8/layout/bProcess2"/>
    <dgm:cxn modelId="{327EBAC3-CA46-4E10-B25C-978C25F89E2B}" type="presParOf" srcId="{72F6F534-C570-41A6-8547-71036001E919}" destId="{DC043B43-4199-4061-8E1B-B567FD15CC35}" srcOrd="2" destOrd="0" presId="urn:microsoft.com/office/officeart/2005/8/layout/bProcess2"/>
    <dgm:cxn modelId="{761F55B0-AB52-4841-88CA-803B06C99B75}" type="presParOf" srcId="{DC043B43-4199-4061-8E1B-B567FD15CC35}" destId="{3F424F2A-FEF9-4958-9C31-46B387A9F41C}" srcOrd="0" destOrd="0" presId="urn:microsoft.com/office/officeart/2005/8/layout/bProcess2"/>
    <dgm:cxn modelId="{44BBFE5C-60FB-4BD6-9403-1ABA8DCBB1C2}" type="presParOf" srcId="{DC043B43-4199-4061-8E1B-B567FD15CC35}" destId="{E0C892CF-5C64-4068-9A67-4F870329DD12}" srcOrd="1" destOrd="0" presId="urn:microsoft.com/office/officeart/2005/8/layout/bProcess2"/>
    <dgm:cxn modelId="{E62F041A-3417-485A-864F-AFCFB5D75F04}" type="presParOf" srcId="{72F6F534-C570-41A6-8547-71036001E919}" destId="{DFCDB615-FE98-4992-B263-997B25F006F6}" srcOrd="3" destOrd="0" presId="urn:microsoft.com/office/officeart/2005/8/layout/bProcess2"/>
    <dgm:cxn modelId="{A08A6957-F01E-488D-8441-2E9FFC257609}" type="presParOf" srcId="{72F6F534-C570-41A6-8547-71036001E919}" destId="{56EC39A2-088E-4B11-9870-4CC74A72635E}" srcOrd="4" destOrd="0" presId="urn:microsoft.com/office/officeart/2005/8/layout/bProcess2"/>
    <dgm:cxn modelId="{EF45DF28-FA7B-4EEA-97F4-F8DE5DC1209E}" type="presParOf" srcId="{56EC39A2-088E-4B11-9870-4CC74A72635E}" destId="{EBAD0262-3354-487D-AE49-02310BFB9257}" srcOrd="0" destOrd="0" presId="urn:microsoft.com/office/officeart/2005/8/layout/bProcess2"/>
    <dgm:cxn modelId="{1F663C10-4EC1-408F-8BA8-229488D38B56}" type="presParOf" srcId="{56EC39A2-088E-4B11-9870-4CC74A72635E}" destId="{FC8D3C4F-A275-45B3-AE61-6A72135D9DEA}" srcOrd="1" destOrd="0" presId="urn:microsoft.com/office/officeart/2005/8/layout/bProcess2"/>
    <dgm:cxn modelId="{D7D45993-A969-4C35-8BA2-6274D1E0DB16}" type="presParOf" srcId="{72F6F534-C570-41A6-8547-71036001E919}" destId="{B7DBBCF3-69F5-4F61-A0B7-17C158E053F5}" srcOrd="5" destOrd="0" presId="urn:microsoft.com/office/officeart/2005/8/layout/bProcess2"/>
    <dgm:cxn modelId="{CA80A61A-A134-445A-9A4B-82A9DAABF9F5}" type="presParOf" srcId="{72F6F534-C570-41A6-8547-71036001E919}" destId="{AAAE176A-865F-452E-B5CF-608C4497C55E}" srcOrd="6" destOrd="0" presId="urn:microsoft.com/office/officeart/2005/8/layout/bProcess2"/>
    <dgm:cxn modelId="{B1A9B7C3-7F3B-466F-9C3C-F4830EFD7594}" type="presParOf" srcId="{AAAE176A-865F-452E-B5CF-608C4497C55E}" destId="{909B5F2C-ECD3-40DC-9DB2-FACE91EB1059}" srcOrd="0" destOrd="0" presId="urn:microsoft.com/office/officeart/2005/8/layout/bProcess2"/>
    <dgm:cxn modelId="{63E48FA8-B431-4F83-8F66-A770C656A2F0}" type="presParOf" srcId="{AAAE176A-865F-452E-B5CF-608C4497C55E}" destId="{358044D8-C60B-429A-9C39-8F2308782A95}" srcOrd="1" destOrd="0" presId="urn:microsoft.com/office/officeart/2005/8/layout/bProcess2"/>
    <dgm:cxn modelId="{AEFBF18D-F8F7-457D-9B75-6019679D9123}" type="presParOf" srcId="{72F6F534-C570-41A6-8547-71036001E919}" destId="{1736F374-00E3-4072-9733-176C26F52F9F}" srcOrd="7" destOrd="0" presId="urn:microsoft.com/office/officeart/2005/8/layout/bProcess2"/>
    <dgm:cxn modelId="{29B78C66-64A5-4D7D-9F4C-7F54EC63B8A3}" type="presParOf" srcId="{72F6F534-C570-41A6-8547-71036001E919}" destId="{6984F0B5-B9AC-429D-B4BE-A50D10D5034C}" srcOrd="8" destOrd="0" presId="urn:microsoft.com/office/officeart/2005/8/layout/bProcess2"/>
    <dgm:cxn modelId="{A08CC102-A87B-47F6-AD68-BF53DA02FE0D}" type="presParOf" srcId="{6984F0B5-B9AC-429D-B4BE-A50D10D5034C}" destId="{A869F14A-FD13-46C6-BE7F-A5BF6AB04938}" srcOrd="0" destOrd="0" presId="urn:microsoft.com/office/officeart/2005/8/layout/bProcess2"/>
    <dgm:cxn modelId="{53845D56-84E3-44EB-8360-7C9B4B16B84A}" type="presParOf" srcId="{6984F0B5-B9AC-429D-B4BE-A50D10D5034C}" destId="{DBBD9CAA-AAEC-43ED-A1AA-F98C878403DA}" srcOrd="1" destOrd="0" presId="urn:microsoft.com/office/officeart/2005/8/layout/bProcess2"/>
    <dgm:cxn modelId="{9BB21C0D-1044-4AC4-91F3-016AE9CA0377}" type="presParOf" srcId="{72F6F534-C570-41A6-8547-71036001E919}" destId="{52756622-25CE-420A-BF64-C687AB4F657E}" srcOrd="9" destOrd="0" presId="urn:microsoft.com/office/officeart/2005/8/layout/bProcess2"/>
    <dgm:cxn modelId="{E38F23AB-55C6-48E6-ABC6-28E972FDC54E}" type="presParOf" srcId="{72F6F534-C570-41A6-8547-71036001E919}" destId="{B6573BF8-9C52-4C64-8E5A-E90C899A55EC}" srcOrd="10" destOrd="0" presId="urn:microsoft.com/office/officeart/2005/8/layout/bProcess2"/>
    <dgm:cxn modelId="{30580ED1-0249-4C71-8555-255DA2D3870F}" type="presParOf" srcId="{B6573BF8-9C52-4C64-8E5A-E90C899A55EC}" destId="{A497FF8E-402A-4EC5-903E-668EC2345293}" srcOrd="0" destOrd="0" presId="urn:microsoft.com/office/officeart/2005/8/layout/bProcess2"/>
    <dgm:cxn modelId="{CBB3CEFA-21B6-4BBC-A117-6A2546D271FF}" type="presParOf" srcId="{B6573BF8-9C52-4C64-8E5A-E90C899A55EC}" destId="{06128C4F-6253-4F0B-A140-39908099985E}" srcOrd="1" destOrd="0" presId="urn:microsoft.com/office/officeart/2005/8/layout/bProcess2"/>
    <dgm:cxn modelId="{7C58D8D1-2CDD-4672-9ABC-7056DBDFCA5A}" type="presParOf" srcId="{72F6F534-C570-41A6-8547-71036001E919}" destId="{A002F926-E85D-4951-A1C7-9B13A37A22F5}" srcOrd="11" destOrd="0" presId="urn:microsoft.com/office/officeart/2005/8/layout/bProcess2"/>
    <dgm:cxn modelId="{42D207DB-943C-4373-A301-7F0AE0CC655F}" type="presParOf" srcId="{72F6F534-C570-41A6-8547-71036001E919}" destId="{E226D964-19D1-4AB1-80EC-067D9A175172}" srcOrd="12" destOrd="0" presId="urn:microsoft.com/office/officeart/2005/8/layout/bProcess2"/>
    <dgm:cxn modelId="{431A6CCD-3073-4950-A5C7-ECB41B3F372D}" type="presParOf" srcId="{E226D964-19D1-4AB1-80EC-067D9A175172}" destId="{3FF3FBA2-9B50-4F09-8D3B-8EF4B48885CE}" srcOrd="0" destOrd="0" presId="urn:microsoft.com/office/officeart/2005/8/layout/bProcess2"/>
    <dgm:cxn modelId="{28C7FB59-02C4-4317-BD35-C00EA5CC8DEF}" type="presParOf" srcId="{E226D964-19D1-4AB1-80EC-067D9A175172}" destId="{858667F4-9C3A-4791-81F0-71A85942E9E0}" srcOrd="1" destOrd="0" presId="urn:microsoft.com/office/officeart/2005/8/layout/bProcess2"/>
    <dgm:cxn modelId="{A7F46B11-CCEE-4227-AF4A-5B7B6E766AC3}" type="presParOf" srcId="{72F6F534-C570-41A6-8547-71036001E919}" destId="{21450EE1-71CD-429E-897F-190FC631CB36}" srcOrd="13" destOrd="0" presId="urn:microsoft.com/office/officeart/2005/8/layout/bProcess2"/>
    <dgm:cxn modelId="{AB53C128-B853-46AD-B0B4-BAE3B4ECBE48}" type="presParOf" srcId="{72F6F534-C570-41A6-8547-71036001E919}" destId="{63F26541-D7DE-4337-A568-D6CDA3FF017E}" srcOrd="14" destOrd="0" presId="urn:microsoft.com/office/officeart/2005/8/layout/bProcess2"/>
    <dgm:cxn modelId="{8B600203-F6E3-4050-9EA1-A65911C5C051}" type="presParOf" srcId="{63F26541-D7DE-4337-A568-D6CDA3FF017E}" destId="{A8E7FF11-B3EF-465C-8B00-C35D776B2E28}" srcOrd="0" destOrd="0" presId="urn:microsoft.com/office/officeart/2005/8/layout/bProcess2"/>
    <dgm:cxn modelId="{2AE4471C-2B19-4865-9EE5-62404F9E2529}" type="presParOf" srcId="{63F26541-D7DE-4337-A568-D6CDA3FF017E}" destId="{DA10CDC1-9A7A-4CA7-B026-67B10CE8BC73}" srcOrd="1" destOrd="0" presId="urn:microsoft.com/office/officeart/2005/8/layout/bProcess2"/>
    <dgm:cxn modelId="{0E7DEDAA-1738-470F-9714-F924731D3981}" type="presParOf" srcId="{72F6F534-C570-41A6-8547-71036001E919}" destId="{07BD067E-5AAE-4D46-BB71-315BC58B2BD7}" srcOrd="15" destOrd="0" presId="urn:microsoft.com/office/officeart/2005/8/layout/bProcess2"/>
    <dgm:cxn modelId="{1AFD9808-03C0-416B-9CFB-120EDC21146F}" type="presParOf" srcId="{72F6F534-C570-41A6-8547-71036001E919}" destId="{EE815205-8190-4192-95F9-C694EC4B1578}" srcOrd="1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07C48-B028-4AFC-8FCC-06ACE4493355}">
      <dsp:nvSpPr>
        <dsp:cNvPr id="0" name=""/>
        <dsp:cNvSpPr/>
      </dsp:nvSpPr>
      <dsp:spPr>
        <a:xfrm>
          <a:off x="359002" y="239040"/>
          <a:ext cx="1748150" cy="1573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LICET: consapevolezza e scelte sostenibili</a:t>
          </a:r>
        </a:p>
      </dsp:txBody>
      <dsp:txXfrm>
        <a:off x="615013" y="469523"/>
        <a:ext cx="1236128" cy="1112868"/>
      </dsp:txXfrm>
    </dsp:sp>
    <dsp:sp modelId="{26501BEB-A1A6-46B0-ACBA-D534ADC24F2D}">
      <dsp:nvSpPr>
        <dsp:cNvPr id="0" name=""/>
        <dsp:cNvSpPr/>
      </dsp:nvSpPr>
      <dsp:spPr>
        <a:xfrm rot="10800000">
          <a:off x="916967" y="1902997"/>
          <a:ext cx="563815" cy="192137"/>
        </a:xfrm>
        <a:prstGeom prst="triangle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accent1"/>
          </a:solidFill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892CF-5C64-4068-9A67-4F870329DD12}">
      <dsp:nvSpPr>
        <dsp:cNvPr id="0" name=""/>
        <dsp:cNvSpPr/>
      </dsp:nvSpPr>
      <dsp:spPr>
        <a:xfrm>
          <a:off x="424743" y="2174266"/>
          <a:ext cx="1481771" cy="1541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Adozione di modelli virtuosi nel territorio e nelle aziende</a:t>
          </a:r>
        </a:p>
      </dsp:txBody>
      <dsp:txXfrm>
        <a:off x="641743" y="2400004"/>
        <a:ext cx="1047771" cy="1089960"/>
      </dsp:txXfrm>
    </dsp:sp>
    <dsp:sp modelId="{DFCDB615-FE98-4992-B263-997B25F006F6}">
      <dsp:nvSpPr>
        <dsp:cNvPr id="0" name=""/>
        <dsp:cNvSpPr/>
      </dsp:nvSpPr>
      <dsp:spPr>
        <a:xfrm rot="10677785">
          <a:off x="956580" y="3826314"/>
          <a:ext cx="563815" cy="192137"/>
        </a:xfrm>
        <a:prstGeom prst="triangl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D3C4F-A275-45B3-AE61-6A72135D9DEA}">
      <dsp:nvSpPr>
        <dsp:cNvPr id="0" name=""/>
        <dsp:cNvSpPr/>
      </dsp:nvSpPr>
      <dsp:spPr>
        <a:xfrm>
          <a:off x="361908" y="4079200"/>
          <a:ext cx="1749851" cy="17357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Modello mediterraneo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- METODO XENIA-</a:t>
          </a:r>
        </a:p>
      </dsp:txBody>
      <dsp:txXfrm>
        <a:off x="618168" y="4333388"/>
        <a:ext cx="1237331" cy="1227325"/>
      </dsp:txXfrm>
    </dsp:sp>
    <dsp:sp modelId="{B7DBBCF3-69F5-4F61-A0B7-17C158E053F5}">
      <dsp:nvSpPr>
        <dsp:cNvPr id="0" name=""/>
        <dsp:cNvSpPr/>
      </dsp:nvSpPr>
      <dsp:spPr>
        <a:xfrm rot="5400000">
          <a:off x="2208859" y="4937467"/>
          <a:ext cx="563815" cy="192137"/>
        </a:xfrm>
        <a:prstGeom prst="triangl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044D8-C60B-429A-9C39-8F2308782A95}">
      <dsp:nvSpPr>
        <dsp:cNvPr id="0" name=""/>
        <dsp:cNvSpPr/>
      </dsp:nvSpPr>
      <dsp:spPr>
        <a:xfrm>
          <a:off x="2859104" y="4342063"/>
          <a:ext cx="1569663" cy="15420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Creazione e percezione del Benessere nell’ospitalità</a:t>
          </a:r>
        </a:p>
      </dsp:txBody>
      <dsp:txXfrm>
        <a:off x="3088976" y="4567886"/>
        <a:ext cx="1109919" cy="1090370"/>
      </dsp:txXfrm>
    </dsp:sp>
    <dsp:sp modelId="{1736F374-00E3-4072-9733-176C26F52F9F}">
      <dsp:nvSpPr>
        <dsp:cNvPr id="0" name=""/>
        <dsp:cNvSpPr/>
      </dsp:nvSpPr>
      <dsp:spPr>
        <a:xfrm rot="12654">
          <a:off x="3381136" y="3882077"/>
          <a:ext cx="563815" cy="192137"/>
        </a:xfrm>
        <a:prstGeom prst="triangl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D9CAA-AAEC-43ED-A1AA-F98C878403DA}">
      <dsp:nvSpPr>
        <dsp:cNvPr id="0" name=""/>
        <dsp:cNvSpPr/>
      </dsp:nvSpPr>
      <dsp:spPr>
        <a:xfrm>
          <a:off x="2866625" y="2323231"/>
          <a:ext cx="1569663" cy="14931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Progetto a lungo termine  nel territorio: </a:t>
          </a:r>
          <a:r>
            <a:rPr lang="it-IT" sz="1400" kern="1200" dirty="0" err="1"/>
            <a:t>destination</a:t>
          </a:r>
          <a:r>
            <a:rPr lang="it-IT" sz="1400" kern="1200" dirty="0"/>
            <a:t> management</a:t>
          </a:r>
        </a:p>
      </dsp:txBody>
      <dsp:txXfrm>
        <a:off x="3096497" y="2541891"/>
        <a:ext cx="1109919" cy="1055786"/>
      </dsp:txXfrm>
    </dsp:sp>
    <dsp:sp modelId="{52756622-25CE-420A-BF64-C687AB4F657E}">
      <dsp:nvSpPr>
        <dsp:cNvPr id="0" name=""/>
        <dsp:cNvSpPr/>
      </dsp:nvSpPr>
      <dsp:spPr>
        <a:xfrm rot="113840">
          <a:off x="3417768" y="1901437"/>
          <a:ext cx="563815" cy="192137"/>
        </a:xfrm>
        <a:prstGeom prst="triangl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128C4F-6253-4F0B-A140-39908099985E}">
      <dsp:nvSpPr>
        <dsp:cNvPr id="0" name=""/>
        <dsp:cNvSpPr/>
      </dsp:nvSpPr>
      <dsp:spPr>
        <a:xfrm>
          <a:off x="2924824" y="333403"/>
          <a:ext cx="1584694" cy="15053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Management sostenibile per dare futuro</a:t>
          </a:r>
        </a:p>
      </dsp:txBody>
      <dsp:txXfrm>
        <a:off x="3156897" y="553849"/>
        <a:ext cx="1120548" cy="1064410"/>
      </dsp:txXfrm>
    </dsp:sp>
    <dsp:sp modelId="{A002F926-E85D-4951-A1C7-9B13A37A22F5}">
      <dsp:nvSpPr>
        <dsp:cNvPr id="0" name=""/>
        <dsp:cNvSpPr/>
      </dsp:nvSpPr>
      <dsp:spPr>
        <a:xfrm rot="5364635">
          <a:off x="4656003" y="977427"/>
          <a:ext cx="563815" cy="192137"/>
        </a:xfrm>
        <a:prstGeom prst="triangl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667F4-9C3A-4791-81F0-71A85942E9E0}">
      <dsp:nvSpPr>
        <dsp:cNvPr id="0" name=""/>
        <dsp:cNvSpPr/>
      </dsp:nvSpPr>
      <dsp:spPr>
        <a:xfrm>
          <a:off x="5355431" y="205981"/>
          <a:ext cx="1698148" cy="17089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Benefici  e sevizi per cittadino e turista</a:t>
          </a:r>
        </a:p>
      </dsp:txBody>
      <dsp:txXfrm>
        <a:off x="5604119" y="456254"/>
        <a:ext cx="1200772" cy="1208422"/>
      </dsp:txXfrm>
    </dsp:sp>
    <dsp:sp modelId="{21450EE1-71CD-429E-897F-190FC631CB36}">
      <dsp:nvSpPr>
        <dsp:cNvPr id="0" name=""/>
        <dsp:cNvSpPr/>
      </dsp:nvSpPr>
      <dsp:spPr>
        <a:xfrm rot="10852955">
          <a:off x="5893772" y="2014304"/>
          <a:ext cx="563815" cy="192137"/>
        </a:xfrm>
        <a:prstGeom prst="triangl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0CDC1-9A7A-4CA7-B026-67B10CE8BC73}">
      <dsp:nvSpPr>
        <dsp:cNvPr id="0" name=""/>
        <dsp:cNvSpPr/>
      </dsp:nvSpPr>
      <dsp:spPr>
        <a:xfrm>
          <a:off x="5343923" y="2362400"/>
          <a:ext cx="1656158" cy="16158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Valorizzazione del territorio per mano di  cittadini / turisti</a:t>
          </a:r>
        </a:p>
      </dsp:txBody>
      <dsp:txXfrm>
        <a:off x="5586462" y="2599033"/>
        <a:ext cx="1171080" cy="1142567"/>
      </dsp:txXfrm>
    </dsp:sp>
    <dsp:sp modelId="{07BD067E-5AAE-4D46-BB71-315BC58B2BD7}">
      <dsp:nvSpPr>
        <dsp:cNvPr id="0" name=""/>
        <dsp:cNvSpPr/>
      </dsp:nvSpPr>
      <dsp:spPr>
        <a:xfrm rot="10800000">
          <a:off x="5852398" y="4059745"/>
          <a:ext cx="563815" cy="192137"/>
        </a:xfrm>
        <a:prstGeom prst="triangl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15205-8190-4192-95F9-C694EC4B1578}">
      <dsp:nvSpPr>
        <dsp:cNvPr id="0" name=""/>
        <dsp:cNvSpPr/>
      </dsp:nvSpPr>
      <dsp:spPr>
        <a:xfrm>
          <a:off x="5172760" y="4368957"/>
          <a:ext cx="1819287" cy="16282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Rendiconto dei risultati in chiave BES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(Benessere Equo e Sostenibile)</a:t>
          </a:r>
          <a:endParaRPr lang="it-IT" sz="1200" kern="1200" dirty="0"/>
        </a:p>
      </dsp:txBody>
      <dsp:txXfrm>
        <a:off x="5439188" y="4607411"/>
        <a:ext cx="1286431" cy="1151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0B1F-5FEC-475A-95EC-AB7D994E31D1}" type="datetimeFigureOut">
              <a:rPr lang="it-IT" smtClean="0"/>
              <a:t>07/11/2018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335D-DCDC-434E-8AAF-A3F8AE9CB6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024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0B1F-5FEC-475A-95EC-AB7D994E31D1}" type="datetimeFigureOut">
              <a:rPr lang="it-IT" smtClean="0"/>
              <a:t>07/11/2018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335D-DCDC-434E-8AAF-A3F8AE9CB6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653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0B1F-5FEC-475A-95EC-AB7D994E31D1}" type="datetimeFigureOut">
              <a:rPr lang="it-IT" smtClean="0"/>
              <a:t>07/11/2018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335D-DCDC-434E-8AAF-A3F8AE9CB6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755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0B1F-5FEC-475A-95EC-AB7D994E31D1}" type="datetimeFigureOut">
              <a:rPr lang="it-IT" smtClean="0"/>
              <a:t>07/11/2018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335D-DCDC-434E-8AAF-A3F8AE9CB6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263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0B1F-5FEC-475A-95EC-AB7D994E31D1}" type="datetimeFigureOut">
              <a:rPr lang="it-IT" smtClean="0"/>
              <a:t>07/11/2018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335D-DCDC-434E-8AAF-A3F8AE9CB6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704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0B1F-5FEC-475A-95EC-AB7D994E31D1}" type="datetimeFigureOut">
              <a:rPr lang="it-IT" smtClean="0"/>
              <a:t>07/11/2018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335D-DCDC-434E-8AAF-A3F8AE9CB6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580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0B1F-5FEC-475A-95EC-AB7D994E31D1}" type="datetimeFigureOut">
              <a:rPr lang="it-IT" smtClean="0"/>
              <a:t>07/11/2018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335D-DCDC-434E-8AAF-A3F8AE9CB6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302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0B1F-5FEC-475A-95EC-AB7D994E31D1}" type="datetimeFigureOut">
              <a:rPr lang="it-IT" smtClean="0"/>
              <a:t>07/11/2018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335D-DCDC-434E-8AAF-A3F8AE9CB6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077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0B1F-5FEC-475A-95EC-AB7D994E31D1}" type="datetimeFigureOut">
              <a:rPr lang="it-IT" smtClean="0"/>
              <a:t>07/11/2018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335D-DCDC-434E-8AAF-A3F8AE9CB6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70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0B1F-5FEC-475A-95EC-AB7D994E31D1}" type="datetimeFigureOut">
              <a:rPr lang="it-IT" smtClean="0"/>
              <a:t>07/11/2018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335D-DCDC-434E-8AAF-A3F8AE9CB6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945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0B1F-5FEC-475A-95EC-AB7D994E31D1}" type="datetimeFigureOut">
              <a:rPr lang="it-IT" smtClean="0"/>
              <a:t>07/11/2018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335D-DCDC-434E-8AAF-A3F8AE9CB6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962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D0B1F-5FEC-475A-95EC-AB7D994E31D1}" type="datetimeFigureOut">
              <a:rPr lang="it-IT" smtClean="0"/>
              <a:t>07/11/2018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D335D-DCDC-434E-8AAF-A3F8AE9CB6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3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aesaggivitivinicoli.it/patrimonio/canelli-e-lasti-spumante/" TargetMode="External"/><Relationship Id="rId5" Type="http://schemas.openxmlformats.org/officeDocument/2006/relationships/hyperlink" Target="https://www.paesaggivitivinicoli.it/patrimonio/nizza-monferrato-e-il-barbera/" TargetMode="External"/><Relationship Id="rId4" Type="http://schemas.openxmlformats.org/officeDocument/2006/relationships/hyperlink" Target="https://www.paesaggivitivinicoli.it/patrimonio/il-monferrato-degli-infernot/" TargetMode="Externa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ACC65DE-A073-4EA4-90B4-357E1FEF1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69" y="1761873"/>
            <a:ext cx="3952875" cy="280035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C822E56-D425-4B22-A064-36EAEE798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825" y="453033"/>
            <a:ext cx="1838286" cy="40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168C071-A6E8-455A-A59B-94078078F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287" y="453032"/>
            <a:ext cx="434578" cy="43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B8AC453-F7F9-4E7D-BF05-3BE994D9A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324" y="3343467"/>
            <a:ext cx="4680423" cy="273494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it-IT" sz="5400" b="1" dirty="0">
                <a:solidFill>
                  <a:schemeClr val="accent1">
                    <a:lumMod val="75000"/>
                  </a:schemeClr>
                </a:solidFill>
              </a:rPr>
              <a:t>LABORATORIO</a:t>
            </a:r>
            <a:br>
              <a:rPr lang="it-IT" sz="5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5400" b="1" dirty="0">
                <a:solidFill>
                  <a:schemeClr val="accent1">
                    <a:lumMod val="75000"/>
                  </a:schemeClr>
                </a:solidFill>
              </a:rPr>
              <a:t>MONFERRATO </a:t>
            </a:r>
            <a:br>
              <a:rPr lang="it-IT" sz="3300" b="1" dirty="0"/>
            </a:br>
            <a:br>
              <a:rPr lang="it-IT" sz="3300" b="1" dirty="0"/>
            </a:br>
            <a:r>
              <a:rPr lang="it-IT" sz="3300" b="1" dirty="0">
                <a:solidFill>
                  <a:srgbClr val="00B050"/>
                </a:solidFill>
              </a:rPr>
              <a:t>MODELLI DI OSPITALITA’ SOSTENIBILE DELLE PICCOLE IMPRESE AGROALIMENTARI E DELL’ACCOGLIENZA</a:t>
            </a:r>
            <a:br>
              <a:rPr lang="it-IT" sz="3300" b="1" dirty="0"/>
            </a:br>
            <a:endParaRPr lang="it-IT" sz="3300" dirty="0"/>
          </a:p>
        </p:txBody>
      </p:sp>
      <p:pic>
        <p:nvPicPr>
          <p:cNvPr id="9" name="Picture 20">
            <a:extLst>
              <a:ext uri="{FF2B5EF4-FFF2-40B4-BE49-F238E27FC236}">
                <a16:creationId xmlns:a16="http://schemas.microsoft.com/office/drawing/2014/main" id="{F4E684B8-D8AE-4325-9461-0B56445BB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0978"/>
            <a:ext cx="9144000" cy="107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uppo 14">
            <a:extLst>
              <a:ext uri="{FF2B5EF4-FFF2-40B4-BE49-F238E27FC236}">
                <a16:creationId xmlns:a16="http://schemas.microsoft.com/office/drawing/2014/main" id="{EF8C053E-84B4-4872-AC25-80BE6D916E6B}"/>
              </a:ext>
            </a:extLst>
          </p:cNvPr>
          <p:cNvGrpSpPr/>
          <p:nvPr/>
        </p:nvGrpSpPr>
        <p:grpSpPr>
          <a:xfrm>
            <a:off x="1287164" y="2160255"/>
            <a:ext cx="1811613" cy="1735662"/>
            <a:chOff x="1162690" y="655870"/>
            <a:chExt cx="1811613" cy="1735662"/>
          </a:xfrm>
        </p:grpSpPr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5820B324-F814-44AB-B1FF-98B665FCDBEB}"/>
                </a:ext>
              </a:extLst>
            </p:cNvPr>
            <p:cNvSpPr txBox="1"/>
            <p:nvPr/>
          </p:nvSpPr>
          <p:spPr>
            <a:xfrm>
              <a:off x="1699826" y="655870"/>
              <a:ext cx="9028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50" dirty="0">
                  <a:solidFill>
                    <a:schemeClr val="bg1"/>
                  </a:solidFill>
                </a:rPr>
                <a:t>Casale </a:t>
              </a:r>
              <a:r>
                <a:rPr lang="it-IT" sz="1050" dirty="0" err="1">
                  <a:solidFill>
                    <a:schemeClr val="bg1"/>
                  </a:solidFill>
                </a:rPr>
                <a:t>M.fto</a:t>
              </a:r>
              <a:endParaRPr lang="it-IT" sz="1050" dirty="0">
                <a:solidFill>
                  <a:schemeClr val="bg1"/>
                </a:solidFill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4790A1AB-7A48-49E4-997D-DE0039A25E6F}"/>
                </a:ext>
              </a:extLst>
            </p:cNvPr>
            <p:cNvSpPr txBox="1"/>
            <p:nvPr/>
          </p:nvSpPr>
          <p:spPr>
            <a:xfrm>
              <a:off x="1162690" y="1353307"/>
              <a:ext cx="39145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50" dirty="0">
                  <a:solidFill>
                    <a:schemeClr val="bg1"/>
                  </a:solidFill>
                </a:rPr>
                <a:t>Asti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BC40756B-C0FC-4A28-AF58-1DBB4F264331}"/>
                </a:ext>
              </a:extLst>
            </p:cNvPr>
            <p:cNvSpPr txBox="1"/>
            <p:nvPr/>
          </p:nvSpPr>
          <p:spPr>
            <a:xfrm>
              <a:off x="1372240" y="1839082"/>
              <a:ext cx="80823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50" dirty="0">
                  <a:solidFill>
                    <a:schemeClr val="bg1"/>
                  </a:solidFill>
                </a:rPr>
                <a:t>Nizza </a:t>
              </a:r>
              <a:r>
                <a:rPr lang="it-IT" sz="1050" dirty="0" err="1">
                  <a:solidFill>
                    <a:schemeClr val="bg1"/>
                  </a:solidFill>
                </a:rPr>
                <a:t>M.fto</a:t>
              </a:r>
              <a:endParaRPr lang="it-IT" sz="1050" dirty="0">
                <a:solidFill>
                  <a:schemeClr val="bg1"/>
                </a:solidFill>
              </a:endParaRP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F2EB7DB1-0DBB-496A-BA2C-42D760CBC9D8}"/>
                </a:ext>
              </a:extLst>
            </p:cNvPr>
            <p:cNvSpPr txBox="1"/>
            <p:nvPr/>
          </p:nvSpPr>
          <p:spPr>
            <a:xfrm>
              <a:off x="1534165" y="2115307"/>
              <a:ext cx="55015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50" dirty="0">
                  <a:solidFill>
                    <a:schemeClr val="bg1"/>
                  </a:solidFill>
                </a:rPr>
                <a:t>Canelli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4837B8F1-19A2-4EAC-BD74-8ACAA20D3ACE}"/>
                </a:ext>
              </a:extLst>
            </p:cNvPr>
            <p:cNvSpPr txBox="1"/>
            <p:nvPr/>
          </p:nvSpPr>
          <p:spPr>
            <a:xfrm>
              <a:off x="2084316" y="2137616"/>
              <a:ext cx="88998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50" b="1" dirty="0">
                  <a:solidFill>
                    <a:srgbClr val="0070C0"/>
                  </a:solidFill>
                </a:rPr>
                <a:t>Acqui Terme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8860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817643-86D8-4AB8-B4D4-4D45B4D6D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397481"/>
            <a:ext cx="2751871" cy="2070074"/>
          </a:xfrm>
        </p:spPr>
        <p:txBody>
          <a:bodyPr>
            <a:normAutofit/>
          </a:bodyPr>
          <a:lstStyle/>
          <a:p>
            <a:r>
              <a:rPr lang="it-IT" sz="3075" dirty="0">
                <a:solidFill>
                  <a:srgbClr val="FFFFFF"/>
                </a:solidFill>
              </a:rPr>
              <a:t>CHE COSA PROPONIAMO?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A494A76-A447-4E85-A90D-A5D9B7BC9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025" y="434079"/>
            <a:ext cx="1838286" cy="40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DCE7B300-613D-4FC3-9B85-2A13AAAC8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487" y="434078"/>
            <a:ext cx="434578" cy="43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0845705-F137-4BEE-A4B2-3EC12BBCB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4078"/>
            <a:ext cx="3886199" cy="4914803"/>
          </a:xfrm>
          <a:prstGeom prst="rect">
            <a:avLst/>
          </a:prstGeom>
        </p:spPr>
      </p:pic>
      <p:sp>
        <p:nvSpPr>
          <p:cNvPr id="13" name="Titolo 1">
            <a:extLst>
              <a:ext uri="{FF2B5EF4-FFF2-40B4-BE49-F238E27FC236}">
                <a16:creationId xmlns:a16="http://schemas.microsoft.com/office/drawing/2014/main" id="{39D6C45C-66F4-46F0-AE0B-95FBF38C1FBB}"/>
              </a:ext>
            </a:extLst>
          </p:cNvPr>
          <p:cNvSpPr txBox="1">
            <a:spLocks/>
          </p:cNvSpPr>
          <p:nvPr/>
        </p:nvSpPr>
        <p:spPr>
          <a:xfrm>
            <a:off x="21414" y="1589488"/>
            <a:ext cx="3210517" cy="27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 dirty="0">
                <a:solidFill>
                  <a:srgbClr val="FFFFFF"/>
                </a:solidFill>
              </a:rPr>
              <a:t>QUALIFICHIAMO </a:t>
            </a:r>
          </a:p>
          <a:p>
            <a:pPr algn="ctr"/>
            <a:r>
              <a:rPr lang="it-IT" sz="3600" b="1" dirty="0">
                <a:solidFill>
                  <a:srgbClr val="FFFFFF"/>
                </a:solidFill>
              </a:rPr>
              <a:t>1 NUOVA </a:t>
            </a:r>
          </a:p>
          <a:p>
            <a:pPr algn="ctr"/>
            <a:r>
              <a:rPr lang="it-IT" sz="3600" b="1" dirty="0">
                <a:solidFill>
                  <a:srgbClr val="FFFFFF"/>
                </a:solidFill>
              </a:rPr>
              <a:t>FIGURA PROFESSIONALE</a:t>
            </a:r>
          </a:p>
        </p:txBody>
      </p:sp>
      <p:pic>
        <p:nvPicPr>
          <p:cNvPr id="14" name="Picture 20">
            <a:extLst>
              <a:ext uri="{FF2B5EF4-FFF2-40B4-BE49-F238E27FC236}">
                <a16:creationId xmlns:a16="http://schemas.microsoft.com/office/drawing/2014/main" id="{415B1087-D53A-444F-97BD-CA1D74094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0978"/>
            <a:ext cx="9144000" cy="107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6F48F523-3DFE-4FC5-A641-20753350D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0" y="1589488"/>
            <a:ext cx="5108855" cy="327568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it-IT" sz="2400" b="1" dirty="0"/>
              <a:t>Il «progettista del benessere sostenibile partecipato per il coordinamento territoriale dell’ospitalità»</a:t>
            </a:r>
          </a:p>
          <a:p>
            <a:pPr algn="just"/>
            <a:r>
              <a:rPr lang="it-IT" sz="2400" dirty="0"/>
              <a:t>Raccoglie e analizza i dati del territorio</a:t>
            </a:r>
          </a:p>
          <a:p>
            <a:pPr algn="just"/>
            <a:r>
              <a:rPr lang="it-IT" sz="2400" dirty="0"/>
              <a:t>«Insegna» a narrare il territorio</a:t>
            </a:r>
          </a:p>
          <a:p>
            <a:pPr algn="just"/>
            <a:r>
              <a:rPr lang="it-IT" sz="2400" dirty="0"/>
              <a:t>Elabora i progetti di crescita, monitora e rendiconta i risultati in funzione del BES</a:t>
            </a:r>
          </a:p>
          <a:p>
            <a:pPr algn="just"/>
            <a:endParaRPr lang="it-IT" sz="2400" dirty="0"/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2F8837F8-4927-4368-A12E-DCBD1D67C59E}"/>
              </a:ext>
            </a:extLst>
          </p:cNvPr>
          <p:cNvSpPr txBox="1">
            <a:spLocks/>
          </p:cNvSpPr>
          <p:nvPr/>
        </p:nvSpPr>
        <p:spPr>
          <a:xfrm>
            <a:off x="4013730" y="4865168"/>
            <a:ext cx="498132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700" b="1" dirty="0"/>
              <a:t>INOLTRE, FORMIAMO I GIOVANI E LI METTIAMO IN CONTATTO CON LE AZIENDE DEL TERRITORIO PER LA LORO CRESCITA FUTURA</a:t>
            </a:r>
          </a:p>
        </p:txBody>
      </p:sp>
    </p:spTree>
    <p:extLst>
      <p:ext uri="{BB962C8B-B14F-4D97-AF65-F5344CB8AC3E}">
        <p14:creationId xmlns:p14="http://schemas.microsoft.com/office/powerpoint/2010/main" val="2146303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ADC0964-DBE0-4298-9A31-47E630343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983351" y="-1921897"/>
            <a:ext cx="1723531" cy="554926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34191B6-183C-4922-B9C8-BFBD5FC29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361" y="142539"/>
            <a:ext cx="4446389" cy="994172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</a:rPr>
              <a:t>COME COINVOLGIAMO I GIOVANI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3AFB4D7-DE8C-482B-8E21-28199185D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599" y="305654"/>
            <a:ext cx="1838286" cy="40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EFAFB94A-C372-43B5-BE7B-BBBA0AE21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061" y="305653"/>
            <a:ext cx="434578" cy="43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4E67F53A-C0CB-478F-9356-846C6CAC8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0978"/>
            <a:ext cx="9144000" cy="107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DDDB8D2D-52CD-4335-A13C-5B44846FD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382000" cy="4351338"/>
          </a:xfrm>
        </p:spPr>
        <p:txBody>
          <a:bodyPr>
            <a:normAutofit lnSpcReduction="10000"/>
          </a:bodyPr>
          <a:lstStyle/>
          <a:p>
            <a:r>
              <a:rPr lang="it-IT" sz="2400" dirty="0"/>
              <a:t>Accompagniamo i giovani alla scoperta dei </a:t>
            </a:r>
            <a:r>
              <a:rPr lang="it-IT" sz="2400" b="1" dirty="0"/>
              <a:t>diversi metodi di narrazione,</a:t>
            </a:r>
            <a:r>
              <a:rPr lang="it-IT" sz="2400" dirty="0"/>
              <a:t> per permettere loro di esprimersi usando le tecniche che ritengono più idonee alla loro persona, personalità, vocazione. </a:t>
            </a:r>
          </a:p>
          <a:p>
            <a:pPr algn="just"/>
            <a:r>
              <a:rPr lang="it-IT" sz="2400" dirty="0"/>
              <a:t>Si vorrebbe infatti, formare/educare i giovani su come creare </a:t>
            </a:r>
            <a:r>
              <a:rPr lang="it-IT" sz="2400" b="1" dirty="0"/>
              <a:t>un’offerta turistica accogliente, sostenibile </a:t>
            </a:r>
            <a:r>
              <a:rPr lang="it-IT" sz="2400" dirty="0"/>
              <a:t>ed in grado di soddisfare le aspettative dei visitatori.</a:t>
            </a:r>
          </a:p>
          <a:p>
            <a:endParaRPr lang="it-IT" sz="2400" dirty="0"/>
          </a:p>
          <a:p>
            <a:pPr marL="0" indent="0" algn="just">
              <a:buNone/>
            </a:pPr>
            <a:r>
              <a:rPr lang="it-IT" sz="2400" dirty="0"/>
              <a:t>Consapevoli che </a:t>
            </a:r>
            <a:r>
              <a:rPr lang="it-IT" sz="2400" b="1" dirty="0"/>
              <a:t>il ruolo di “facilitatori” </a:t>
            </a:r>
            <a:r>
              <a:rPr lang="it-IT" sz="2400" dirty="0"/>
              <a:t>dei giovani si sviluppa grazie alla loro motivazione, una sfida che si vince solo se si generano nuove sinergie tra gli operatori del turismo, gli attori economici territoriali e gli ospiti (cittadini/turisti)</a:t>
            </a:r>
          </a:p>
        </p:txBody>
      </p:sp>
    </p:spTree>
    <p:extLst>
      <p:ext uri="{BB962C8B-B14F-4D97-AF65-F5344CB8AC3E}">
        <p14:creationId xmlns:p14="http://schemas.microsoft.com/office/powerpoint/2010/main" val="1941404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ADC0964-DBE0-4298-9A31-47E630343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983351" y="-1921897"/>
            <a:ext cx="1723531" cy="554926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34191B6-183C-4922-B9C8-BFBD5FC29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644" y="142539"/>
            <a:ext cx="4155106" cy="994172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</a:rPr>
              <a:t>PIANO FINANZIARIO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3AFB4D7-DE8C-482B-8E21-28199185D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599" y="305654"/>
            <a:ext cx="1838286" cy="40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EFAFB94A-C372-43B5-BE7B-BBBA0AE21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061" y="305653"/>
            <a:ext cx="434578" cy="43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4E67F53A-C0CB-478F-9356-846C6CAC8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0978"/>
            <a:ext cx="9144000" cy="107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2B05353A-1098-44F7-9D14-A6148D803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898428"/>
            <a:ext cx="8513564" cy="391291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it-IT" sz="3600" dirty="0"/>
              <a:t>LA REALIZZAZIONE DELLE </a:t>
            </a:r>
            <a:r>
              <a:rPr lang="it-IT" sz="3600" b="1" dirty="0"/>
              <a:t>FASI DA 1 A 3 </a:t>
            </a:r>
            <a:r>
              <a:rPr lang="it-IT" sz="3600" dirty="0"/>
              <a:t>RICHIEDE LE SEGUENTI RISORSE:</a:t>
            </a:r>
          </a:p>
          <a:p>
            <a:r>
              <a:rPr lang="it-IT" sz="3600" dirty="0"/>
              <a:t>SITO INTERNET</a:t>
            </a:r>
          </a:p>
          <a:p>
            <a:r>
              <a:rPr lang="it-IT" sz="3600" dirty="0"/>
              <a:t>COMUNICAZIONE GRAFICA, BLOGGER, SOCIALMEDIA MANAGER</a:t>
            </a:r>
          </a:p>
          <a:p>
            <a:r>
              <a:rPr lang="it-IT" sz="3600" dirty="0"/>
              <a:t>REALIZZAZIONE DI FOTOGRAFIE, VIDEO PROMOZIONALI E VIDEO TUTORIAL </a:t>
            </a:r>
          </a:p>
          <a:p>
            <a:r>
              <a:rPr lang="it-IT" sz="3600" dirty="0"/>
              <a:t>SPESE DI TRASFERTA</a:t>
            </a:r>
          </a:p>
          <a:p>
            <a:r>
              <a:rPr lang="it-IT" sz="3600" dirty="0"/>
              <a:t>ESPERTI TECNICI</a:t>
            </a:r>
          </a:p>
          <a:p>
            <a:r>
              <a:rPr lang="it-IT" sz="3600" dirty="0"/>
              <a:t>GESTIONE E MONITORAGGIO DEL PROGETTO</a:t>
            </a:r>
          </a:p>
          <a:p>
            <a:pPr marL="0" indent="0" algn="r">
              <a:buNone/>
            </a:pPr>
            <a:r>
              <a:rPr lang="it-IT" sz="3600" b="1" dirty="0"/>
              <a:t>PER UNA CIFRA DI CIRCA 40.000 EURO</a:t>
            </a:r>
          </a:p>
          <a:p>
            <a:pPr marL="0" indent="0" algn="just">
              <a:buNone/>
            </a:pPr>
            <a:endParaRPr lang="it-IT" sz="3600" dirty="0"/>
          </a:p>
          <a:p>
            <a:pPr marL="0" indent="0" algn="just">
              <a:buNone/>
            </a:pPr>
            <a:r>
              <a:rPr lang="it-IT" sz="3600" dirty="0"/>
              <a:t>LA REALIZZAZIONE DELLA </a:t>
            </a:r>
            <a:r>
              <a:rPr lang="it-IT" sz="3600" b="1" dirty="0"/>
              <a:t>FASE 4 DIPENDE DAI PROGETTI SPECIFICI </a:t>
            </a:r>
            <a:r>
              <a:rPr lang="it-IT" sz="3600" dirty="0"/>
              <a:t>CHE SI VOGLIONO ATTUARE, PERANTO È ESCLUSA DALLA QUOTAZIONE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5760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ADC0964-DBE0-4298-9A31-47E630343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983351" y="-1921897"/>
            <a:ext cx="1723531" cy="554926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34191B6-183C-4922-B9C8-BFBD5FC29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644" y="142539"/>
            <a:ext cx="4155106" cy="994172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</a:rPr>
              <a:t>OTTIMIZZAZIONE DEI COSTI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3AFB4D7-DE8C-482B-8E21-28199185D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599" y="305654"/>
            <a:ext cx="1838286" cy="40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EFAFB94A-C372-43B5-BE7B-BBBA0AE21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061" y="305653"/>
            <a:ext cx="434578" cy="43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4E67F53A-C0CB-478F-9356-846C6CAC8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0978"/>
            <a:ext cx="9144000" cy="107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E97FD783-032C-4353-B846-01DDD46FB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74384"/>
            <a:ext cx="8103989" cy="4351338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Le </a:t>
            </a:r>
            <a:r>
              <a:rPr lang="it-IT" sz="2400" b="1" dirty="0"/>
              <a:t>quote associative o donazioni, </a:t>
            </a:r>
            <a:r>
              <a:rPr lang="it-IT" sz="2400" dirty="0"/>
              <a:t>permettono di abbattere i costi tra i diversi attori, ma richiede che una partecipazione massiva all’associazione</a:t>
            </a:r>
          </a:p>
          <a:p>
            <a:r>
              <a:rPr lang="it-IT" sz="2400" dirty="0"/>
              <a:t>Opportunità di fruire di </a:t>
            </a:r>
            <a:r>
              <a:rPr lang="it-IT" sz="2400" b="1" dirty="0"/>
              <a:t>sgravi fiscali </a:t>
            </a:r>
            <a:r>
              <a:rPr lang="it-IT" sz="2400" dirty="0"/>
              <a:t>per attività di ricerca &amp; sviluppo</a:t>
            </a:r>
          </a:p>
          <a:p>
            <a:r>
              <a:rPr lang="it-IT" sz="2400" b="1" dirty="0"/>
              <a:t>Finanziamenti</a:t>
            </a:r>
            <a:r>
              <a:rPr lang="it-IT" sz="2400" dirty="0"/>
              <a:t> per formazione</a:t>
            </a:r>
          </a:p>
          <a:p>
            <a:r>
              <a:rPr lang="it-IT" sz="2400" dirty="0"/>
              <a:t>Altro, per gestire in modo trasparente gli introiti con una </a:t>
            </a:r>
            <a:r>
              <a:rPr lang="it-IT" sz="2400" b="1" dirty="0"/>
              <a:t>«cassa comune» per pagare le spese e reinvestire sul territorio </a:t>
            </a:r>
            <a:r>
              <a:rPr lang="it-IT" sz="2400" dirty="0"/>
              <a:t>in forme di collaborazione pubblico-privato</a:t>
            </a:r>
          </a:p>
        </p:txBody>
      </p:sp>
    </p:spTree>
    <p:extLst>
      <p:ext uri="{BB962C8B-B14F-4D97-AF65-F5344CB8AC3E}">
        <p14:creationId xmlns:p14="http://schemas.microsoft.com/office/powerpoint/2010/main" val="1042886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ADC0964-DBE0-4298-9A31-47E630343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983351" y="-1921897"/>
            <a:ext cx="1723531" cy="554926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34191B6-183C-4922-B9C8-BFBD5FC29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361" y="142539"/>
            <a:ext cx="4446389" cy="994172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</a:rPr>
              <a:t>TEMPI DI REALIZZAZIONE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3AFB4D7-DE8C-482B-8E21-28199185D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599" y="305654"/>
            <a:ext cx="1838286" cy="40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EFAFB94A-C372-43B5-BE7B-BBBA0AE21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061" y="305653"/>
            <a:ext cx="434578" cy="43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4E67F53A-C0CB-478F-9356-846C6CAC8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0978"/>
            <a:ext cx="9144000" cy="107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FD46A53F-1FB4-4E3F-A834-A9D18A94E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677302"/>
              </p:ext>
            </p:extLst>
          </p:nvPr>
        </p:nvGraphicFramePr>
        <p:xfrm>
          <a:off x="314325" y="1866071"/>
          <a:ext cx="8418317" cy="3914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1021">
                  <a:extLst>
                    <a:ext uri="{9D8B030D-6E8A-4147-A177-3AD203B41FA5}">
                      <a16:colId xmlns:a16="http://schemas.microsoft.com/office/drawing/2014/main" val="2931307964"/>
                    </a:ext>
                  </a:extLst>
                </a:gridCol>
                <a:gridCol w="259831">
                  <a:extLst>
                    <a:ext uri="{9D8B030D-6E8A-4147-A177-3AD203B41FA5}">
                      <a16:colId xmlns:a16="http://schemas.microsoft.com/office/drawing/2014/main" val="4065830811"/>
                    </a:ext>
                  </a:extLst>
                </a:gridCol>
                <a:gridCol w="259831">
                  <a:extLst>
                    <a:ext uri="{9D8B030D-6E8A-4147-A177-3AD203B41FA5}">
                      <a16:colId xmlns:a16="http://schemas.microsoft.com/office/drawing/2014/main" val="3182300725"/>
                    </a:ext>
                  </a:extLst>
                </a:gridCol>
                <a:gridCol w="259831">
                  <a:extLst>
                    <a:ext uri="{9D8B030D-6E8A-4147-A177-3AD203B41FA5}">
                      <a16:colId xmlns:a16="http://schemas.microsoft.com/office/drawing/2014/main" val="1399063678"/>
                    </a:ext>
                  </a:extLst>
                </a:gridCol>
                <a:gridCol w="259831">
                  <a:extLst>
                    <a:ext uri="{9D8B030D-6E8A-4147-A177-3AD203B41FA5}">
                      <a16:colId xmlns:a16="http://schemas.microsoft.com/office/drawing/2014/main" val="1279702111"/>
                    </a:ext>
                  </a:extLst>
                </a:gridCol>
                <a:gridCol w="259831">
                  <a:extLst>
                    <a:ext uri="{9D8B030D-6E8A-4147-A177-3AD203B41FA5}">
                      <a16:colId xmlns:a16="http://schemas.microsoft.com/office/drawing/2014/main" val="1811479625"/>
                    </a:ext>
                  </a:extLst>
                </a:gridCol>
                <a:gridCol w="259831">
                  <a:extLst>
                    <a:ext uri="{9D8B030D-6E8A-4147-A177-3AD203B41FA5}">
                      <a16:colId xmlns:a16="http://schemas.microsoft.com/office/drawing/2014/main" val="2203791016"/>
                    </a:ext>
                  </a:extLst>
                </a:gridCol>
                <a:gridCol w="259831">
                  <a:extLst>
                    <a:ext uri="{9D8B030D-6E8A-4147-A177-3AD203B41FA5}">
                      <a16:colId xmlns:a16="http://schemas.microsoft.com/office/drawing/2014/main" val="3683903732"/>
                    </a:ext>
                  </a:extLst>
                </a:gridCol>
                <a:gridCol w="259831">
                  <a:extLst>
                    <a:ext uri="{9D8B030D-6E8A-4147-A177-3AD203B41FA5}">
                      <a16:colId xmlns:a16="http://schemas.microsoft.com/office/drawing/2014/main" val="2275451904"/>
                    </a:ext>
                  </a:extLst>
                </a:gridCol>
                <a:gridCol w="259831">
                  <a:extLst>
                    <a:ext uri="{9D8B030D-6E8A-4147-A177-3AD203B41FA5}">
                      <a16:colId xmlns:a16="http://schemas.microsoft.com/office/drawing/2014/main" val="1071510442"/>
                    </a:ext>
                  </a:extLst>
                </a:gridCol>
                <a:gridCol w="259831">
                  <a:extLst>
                    <a:ext uri="{9D8B030D-6E8A-4147-A177-3AD203B41FA5}">
                      <a16:colId xmlns:a16="http://schemas.microsoft.com/office/drawing/2014/main" val="4238702565"/>
                    </a:ext>
                  </a:extLst>
                </a:gridCol>
                <a:gridCol w="259831">
                  <a:extLst>
                    <a:ext uri="{9D8B030D-6E8A-4147-A177-3AD203B41FA5}">
                      <a16:colId xmlns:a16="http://schemas.microsoft.com/office/drawing/2014/main" val="169433275"/>
                    </a:ext>
                  </a:extLst>
                </a:gridCol>
                <a:gridCol w="259831">
                  <a:extLst>
                    <a:ext uri="{9D8B030D-6E8A-4147-A177-3AD203B41FA5}">
                      <a16:colId xmlns:a16="http://schemas.microsoft.com/office/drawing/2014/main" val="1958801307"/>
                    </a:ext>
                  </a:extLst>
                </a:gridCol>
                <a:gridCol w="259831">
                  <a:extLst>
                    <a:ext uri="{9D8B030D-6E8A-4147-A177-3AD203B41FA5}">
                      <a16:colId xmlns:a16="http://schemas.microsoft.com/office/drawing/2014/main" val="3013222158"/>
                    </a:ext>
                  </a:extLst>
                </a:gridCol>
                <a:gridCol w="259831">
                  <a:extLst>
                    <a:ext uri="{9D8B030D-6E8A-4147-A177-3AD203B41FA5}">
                      <a16:colId xmlns:a16="http://schemas.microsoft.com/office/drawing/2014/main" val="3463339544"/>
                    </a:ext>
                  </a:extLst>
                </a:gridCol>
                <a:gridCol w="259831">
                  <a:extLst>
                    <a:ext uri="{9D8B030D-6E8A-4147-A177-3AD203B41FA5}">
                      <a16:colId xmlns:a16="http://schemas.microsoft.com/office/drawing/2014/main" val="2826395257"/>
                    </a:ext>
                  </a:extLst>
                </a:gridCol>
                <a:gridCol w="259831">
                  <a:extLst>
                    <a:ext uri="{9D8B030D-6E8A-4147-A177-3AD203B41FA5}">
                      <a16:colId xmlns:a16="http://schemas.microsoft.com/office/drawing/2014/main" val="2242045938"/>
                    </a:ext>
                  </a:extLst>
                </a:gridCol>
              </a:tblGrid>
              <a:tr h="393567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AZIONI/MESI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7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7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7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7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7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7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7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7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700" dirty="0"/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700" dirty="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700" dirty="0"/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700" dirty="0"/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700" dirty="0"/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700" dirty="0"/>
                        <a:t>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700" dirty="0"/>
                        <a:t>15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700" dirty="0"/>
                        <a:t>16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7502608"/>
                  </a:ext>
                </a:extLst>
              </a:tr>
              <a:tr h="579968">
                <a:tc>
                  <a:txBody>
                    <a:bodyPr/>
                    <a:lstStyle/>
                    <a:p>
                      <a:r>
                        <a:rPr lang="it-IT" sz="1000" dirty="0"/>
                        <a:t>INCONTRO CON I SINDACI E CREAZIONE DI UNA CABINA DI REGIA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5137312"/>
                  </a:ext>
                </a:extLst>
              </a:tr>
              <a:tr h="393567">
                <a:tc>
                  <a:txBody>
                    <a:bodyPr/>
                    <a:lstStyle/>
                    <a:p>
                      <a:r>
                        <a:rPr lang="it-IT" sz="1000" dirty="0"/>
                        <a:t>INCONTRO CON GLI IMPRENDITORI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82320974"/>
                  </a:ext>
                </a:extLst>
              </a:tr>
              <a:tr h="393567">
                <a:tc>
                  <a:txBody>
                    <a:bodyPr/>
                    <a:lstStyle/>
                    <a:p>
                      <a:r>
                        <a:rPr lang="it-IT" sz="1000" dirty="0"/>
                        <a:t>SELEZIONE E FORMAZIONE DEL PROGETTISTA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4628980"/>
                  </a:ext>
                </a:extLst>
              </a:tr>
              <a:tr h="393567">
                <a:tc>
                  <a:txBody>
                    <a:bodyPr/>
                    <a:lstStyle/>
                    <a:p>
                      <a:r>
                        <a:rPr lang="it-IT" sz="1000" dirty="0"/>
                        <a:t>FORMAZIONE DEI GIOVANI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146107"/>
                  </a:ext>
                </a:extLst>
              </a:tr>
              <a:tr h="393567">
                <a:tc>
                  <a:txBody>
                    <a:bodyPr/>
                    <a:lstStyle/>
                    <a:p>
                      <a:r>
                        <a:rPr lang="it-IT" sz="1000" dirty="0"/>
                        <a:t>MAPPATURA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9131301"/>
                  </a:ext>
                </a:extLst>
              </a:tr>
              <a:tr h="393567">
                <a:tc>
                  <a:txBody>
                    <a:bodyPr/>
                    <a:lstStyle/>
                    <a:p>
                      <a:r>
                        <a:rPr lang="it-IT" sz="1000" dirty="0"/>
                        <a:t>COMUNICAZIONE E KIT DI NARRAZIONE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0668712"/>
                  </a:ext>
                </a:extLst>
              </a:tr>
              <a:tr h="393567">
                <a:tc>
                  <a:txBody>
                    <a:bodyPr/>
                    <a:lstStyle/>
                    <a:p>
                      <a:r>
                        <a:rPr lang="it-IT" sz="1000" dirty="0"/>
                        <a:t>MONITORAGGIO E RENDICONTAZIONE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7851294"/>
                  </a:ext>
                </a:extLst>
              </a:tr>
              <a:tr h="579968">
                <a:tc>
                  <a:txBody>
                    <a:bodyPr/>
                    <a:lstStyle/>
                    <a:p>
                      <a:r>
                        <a:rPr lang="it-IT" sz="1000" dirty="0"/>
                        <a:t>ELABORAZIONE DEL MANUALE DEL SISTEMA ATTIVATO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240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014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817643-86D8-4AB8-B4D4-4D45B4D6D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397481"/>
            <a:ext cx="2751871" cy="2070074"/>
          </a:xfrm>
        </p:spPr>
        <p:txBody>
          <a:bodyPr>
            <a:normAutofit/>
          </a:bodyPr>
          <a:lstStyle/>
          <a:p>
            <a:r>
              <a:rPr lang="it-IT" sz="3075" dirty="0">
                <a:solidFill>
                  <a:srgbClr val="FFFFFF"/>
                </a:solidFill>
              </a:rPr>
              <a:t>CHE COSA PROPONIAMO?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8B7E16-0DF6-44B8-9A02-B79E027C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874" y="1270394"/>
            <a:ext cx="3925191" cy="4758834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it-IT" sz="3300" dirty="0">
                <a:solidFill>
                  <a:srgbClr val="000000"/>
                </a:solidFill>
              </a:rPr>
              <a:t>Rendere le persone e le imprese del territorio dei paesaggi vitivinicoli (componenti 4, 5 e 6 UNESCO)  capaci di generare, in modo consapevole, benessere equo – sostenibile e durabile, per sé stessi e per il territorio.</a:t>
            </a:r>
          </a:p>
          <a:p>
            <a:pPr marL="0" indent="0">
              <a:buNone/>
            </a:pPr>
            <a:r>
              <a:rPr lang="it-IT" sz="3300" dirty="0">
                <a:solidFill>
                  <a:srgbClr val="000000"/>
                </a:solidFill>
              </a:rPr>
              <a:t>Partiamo dal settore turistico e agroalimentare per coinvolgere tutte le altre realtà.</a:t>
            </a:r>
          </a:p>
          <a:p>
            <a:endParaRPr lang="it-IT" dirty="0">
              <a:solidFill>
                <a:srgbClr val="000000"/>
              </a:solidFill>
            </a:endParaRPr>
          </a:p>
          <a:p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A494A76-A447-4E85-A90D-A5D9B7BC9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025" y="434079"/>
            <a:ext cx="1838286" cy="40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DCE7B300-613D-4FC3-9B85-2A13AAAC8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487" y="434078"/>
            <a:ext cx="434578" cy="43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0845705-F137-4BEE-A4B2-3EC12BBCB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4078"/>
            <a:ext cx="4490407" cy="4914803"/>
          </a:xfrm>
          <a:prstGeom prst="rect">
            <a:avLst/>
          </a:prstGeom>
        </p:spPr>
      </p:pic>
      <p:sp>
        <p:nvSpPr>
          <p:cNvPr id="13" name="Titolo 1">
            <a:extLst>
              <a:ext uri="{FF2B5EF4-FFF2-40B4-BE49-F238E27FC236}">
                <a16:creationId xmlns:a16="http://schemas.microsoft.com/office/drawing/2014/main" id="{39D6C45C-66F4-46F0-AE0B-95FBF38C1FBB}"/>
              </a:ext>
            </a:extLst>
          </p:cNvPr>
          <p:cNvSpPr txBox="1">
            <a:spLocks/>
          </p:cNvSpPr>
          <p:nvPr/>
        </p:nvSpPr>
        <p:spPr>
          <a:xfrm>
            <a:off x="289568" y="1424783"/>
            <a:ext cx="3669161" cy="27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100" dirty="0">
                <a:solidFill>
                  <a:srgbClr val="FFFFFF"/>
                </a:solidFill>
              </a:rPr>
              <a:t>CHE COSA PROPONIAMO?</a:t>
            </a:r>
          </a:p>
        </p:txBody>
      </p:sp>
      <p:pic>
        <p:nvPicPr>
          <p:cNvPr id="14" name="Picture 20">
            <a:extLst>
              <a:ext uri="{FF2B5EF4-FFF2-40B4-BE49-F238E27FC236}">
                <a16:creationId xmlns:a16="http://schemas.microsoft.com/office/drawing/2014/main" id="{415B1087-D53A-444F-97BD-CA1D74094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0978"/>
            <a:ext cx="9144000" cy="107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682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ADC0964-DBE0-4298-9A31-47E630343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71911" y="-1010454"/>
            <a:ext cx="1571131" cy="357397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34191B6-183C-4922-B9C8-BFBD5FC29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644" y="142539"/>
            <a:ext cx="2345356" cy="994172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PER CHI?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097CD1F-BC66-45A9-AF51-75B7755AAA33}"/>
              </a:ext>
            </a:extLst>
          </p:cNvPr>
          <p:cNvGrpSpPr/>
          <p:nvPr/>
        </p:nvGrpSpPr>
        <p:grpSpPr>
          <a:xfrm>
            <a:off x="228601" y="1827394"/>
            <a:ext cx="8504038" cy="3688289"/>
            <a:chOff x="1076415" y="1382964"/>
            <a:chExt cx="10448699" cy="4315804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81A31761-9EBA-44E8-8D2A-6CC0A7040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6415" y="2027739"/>
              <a:ext cx="10039169" cy="3106990"/>
            </a:xfrm>
            <a:prstGeom prst="rect">
              <a:avLst/>
            </a:prstGeom>
          </p:spPr>
        </p:pic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1A802DB6-1A12-49DB-BECA-897E1FC407FD}"/>
                </a:ext>
              </a:extLst>
            </p:cNvPr>
            <p:cNvSpPr txBox="1"/>
            <p:nvPr/>
          </p:nvSpPr>
          <p:spPr>
            <a:xfrm>
              <a:off x="1076415" y="1382964"/>
              <a:ext cx="4541533" cy="1080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350" dirty="0"/>
                <a:t>Comuni delle componenti:</a:t>
              </a:r>
            </a:p>
            <a:p>
              <a:r>
                <a:rPr lang="it-IT" sz="1350" dirty="0"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Il Monferrato degli </a:t>
              </a:r>
              <a:r>
                <a:rPr lang="it-IT" sz="1350" dirty="0" err="1"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Infernot</a:t>
              </a:r>
              <a:r>
                <a:rPr lang="it-IT" sz="1350" dirty="0"/>
                <a:t>, </a:t>
              </a:r>
              <a:r>
                <a:rPr lang="it-IT" sz="1350" dirty="0"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Nizza Monferrato e il Barbera</a:t>
              </a:r>
              <a:r>
                <a:rPr lang="it-IT" sz="1350" dirty="0"/>
                <a:t> e </a:t>
              </a:r>
              <a:r>
                <a:rPr lang="it-IT" sz="1350" dirty="0"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Canelli e l’Asti spumante</a:t>
              </a:r>
              <a:endParaRPr lang="it-IT" sz="1350" dirty="0"/>
            </a:p>
            <a:p>
              <a:pPr algn="ctr"/>
              <a:endParaRPr lang="it-IT" sz="1350" dirty="0"/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73DDCCF3-CEAC-425C-B690-2015855F9D80}"/>
                </a:ext>
              </a:extLst>
            </p:cNvPr>
            <p:cNvSpPr txBox="1"/>
            <p:nvPr/>
          </p:nvSpPr>
          <p:spPr>
            <a:xfrm>
              <a:off x="2647951" y="4658479"/>
              <a:ext cx="150494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350" dirty="0"/>
                <a:t>Agricoltori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046A195F-0D92-4BAB-AE87-6A23B001D835}"/>
                </a:ext>
              </a:extLst>
            </p:cNvPr>
            <p:cNvSpPr txBox="1"/>
            <p:nvPr/>
          </p:nvSpPr>
          <p:spPr>
            <a:xfrm>
              <a:off x="4578552" y="4658479"/>
              <a:ext cx="365104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350" dirty="0"/>
                <a:t>Trasformatori e addetti alla logistica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5BBEBB61-6E1D-4A14-BCB6-9668DC6E0CB5}"/>
                </a:ext>
              </a:extLst>
            </p:cNvPr>
            <p:cNvSpPr txBox="1"/>
            <p:nvPr/>
          </p:nvSpPr>
          <p:spPr>
            <a:xfrm>
              <a:off x="7943854" y="1674548"/>
              <a:ext cx="306714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350" dirty="0"/>
                <a:t>Ristoratori, proloco e attori dell’ospitalità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545B2BC-1E75-4A2F-B744-FFFA82BF313D}"/>
                </a:ext>
              </a:extLst>
            </p:cNvPr>
            <p:cNvSpPr txBox="1"/>
            <p:nvPr/>
          </p:nvSpPr>
          <p:spPr>
            <a:xfrm>
              <a:off x="8457973" y="5021660"/>
              <a:ext cx="306714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350" dirty="0"/>
                <a:t>Gestori delle risorse (energia, acqua, rifiuti, ..)</a:t>
              </a:r>
            </a:p>
          </p:txBody>
        </p:sp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F3AFB4D7-DE8C-482B-8E21-28199185D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599" y="305654"/>
            <a:ext cx="1838286" cy="40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EFAFB94A-C372-43B5-BE7B-BBBA0AE21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061" y="305653"/>
            <a:ext cx="434578" cy="43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4E67F53A-C0CB-478F-9356-846C6CAC8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0978"/>
            <a:ext cx="9144000" cy="107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611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ADC0964-DBE0-4298-9A31-47E630343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71911" y="-1010454"/>
            <a:ext cx="1571131" cy="357397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34191B6-183C-4922-B9C8-BFBD5FC29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67" y="154186"/>
            <a:ext cx="2345356" cy="994172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COME? 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3AFB4D7-DE8C-482B-8E21-28199185D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599" y="305654"/>
            <a:ext cx="1838286" cy="40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EFAFB94A-C372-43B5-BE7B-BBBA0AE21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061" y="305653"/>
            <a:ext cx="434578" cy="43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4E67F53A-C0CB-478F-9356-846C6CAC8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0978"/>
            <a:ext cx="9144000" cy="107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BD2C60B5-18D6-4C1E-BE57-CDC804801993}"/>
              </a:ext>
            </a:extLst>
          </p:cNvPr>
          <p:cNvGrpSpPr/>
          <p:nvPr/>
        </p:nvGrpSpPr>
        <p:grpSpPr>
          <a:xfrm>
            <a:off x="352425" y="2195334"/>
            <a:ext cx="8439150" cy="3855394"/>
            <a:chOff x="352425" y="2195334"/>
            <a:chExt cx="8439150" cy="3855394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B05253E0-4466-4171-911B-7181FC007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2425" y="2195334"/>
              <a:ext cx="8439150" cy="3855394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40440565-084E-4D45-AD1C-B6B601287332}"/>
                </a:ext>
              </a:extLst>
            </p:cNvPr>
            <p:cNvSpPr txBox="1"/>
            <p:nvPr/>
          </p:nvSpPr>
          <p:spPr>
            <a:xfrm>
              <a:off x="6415042" y="3295895"/>
              <a:ext cx="2100308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Integrazione con il metodo XENIA per aiutare le imprese dell’ospitalità</a:t>
              </a:r>
            </a:p>
            <a:p>
              <a:endParaRPr lang="it-IT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it-IT" sz="14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Marchio collettivo a credibilità crescente grazie al monitoraggio periodico con tecniche di rendicontazione non finanziaria</a:t>
              </a:r>
              <a:endParaRPr lang="it-I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2F45DC0-58BA-48F8-8978-218BDDE75BE4}"/>
              </a:ext>
            </a:extLst>
          </p:cNvPr>
          <p:cNvSpPr txBox="1"/>
          <p:nvPr/>
        </p:nvSpPr>
        <p:spPr>
          <a:xfrm>
            <a:off x="3529263" y="785240"/>
            <a:ext cx="5262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Il progetto prevede il costante affiancamento alle imprese per aiutarle a migliorare, con verifiche annuali dei risultati raggiunti, al fine di poter accedere ad una certificazione internazionale, oltre avere il costante monitoraggio.</a:t>
            </a:r>
          </a:p>
        </p:txBody>
      </p:sp>
    </p:spTree>
    <p:extLst>
      <p:ext uri="{BB962C8B-B14F-4D97-AF65-F5344CB8AC3E}">
        <p14:creationId xmlns:p14="http://schemas.microsoft.com/office/powerpoint/2010/main" val="3220344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9AE86531-C5F2-41D7-90AF-13BDE9A3750A}"/>
              </a:ext>
            </a:extLst>
          </p:cNvPr>
          <p:cNvSpPr/>
          <p:nvPr/>
        </p:nvSpPr>
        <p:spPr>
          <a:xfrm>
            <a:off x="0" y="0"/>
            <a:ext cx="2269560" cy="6877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96FE3337-F875-48E3-9B4B-6A7DFE3E92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4305157"/>
              </p:ext>
            </p:extLst>
          </p:nvPr>
        </p:nvGraphicFramePr>
        <p:xfrm>
          <a:off x="2019300" y="704850"/>
          <a:ext cx="737235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olo 1">
            <a:extLst>
              <a:ext uri="{FF2B5EF4-FFF2-40B4-BE49-F238E27FC236}">
                <a16:creationId xmlns:a16="http://schemas.microsoft.com/office/drawing/2014/main" id="{9D39A616-B6B7-4A3D-A86D-3A22FB546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80" y="357241"/>
            <a:ext cx="2057400" cy="2057400"/>
          </a:xfrm>
          <a:prstGeom prst="ellipse">
            <a:avLst/>
          </a:prstGeom>
          <a:solidFill>
            <a:schemeClr val="accent1"/>
          </a:solidFill>
          <a:ln w="28575" cmpd="thinThick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1575" b="1" dirty="0">
                <a:solidFill>
                  <a:srgbClr val="FFFFFF"/>
                </a:solidFill>
              </a:rPr>
              <a:t>COME CI </a:t>
            </a:r>
            <a:r>
              <a:rPr lang="it-IT" sz="1500" b="1" dirty="0">
                <a:solidFill>
                  <a:srgbClr val="FFFFFF"/>
                </a:solidFill>
              </a:rPr>
              <a:t>DIFFERENZIAMO</a:t>
            </a:r>
            <a:r>
              <a:rPr lang="it-IT" sz="1575" b="1" dirty="0">
                <a:solidFill>
                  <a:srgbClr val="FFFFFF"/>
                </a:solidFill>
              </a:rPr>
              <a:t> DA ALTRI PROGETTI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387ADCD6-6008-4448-9568-A24CFDED0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180" y="2664297"/>
            <a:ext cx="1962150" cy="2743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Applichiamo modelli appositamente costruiti dall’integrazione dei lavori dell’associazione AREGAI e di MEDITERRANEA CONSULAB: modello LICET e metodo XENÌA (basato sul PROTOCOLLO UNESCO n. 884)</a:t>
            </a:r>
            <a:endParaRPr lang="it-IT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92DF647-C012-4363-93E4-45262FDBE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599" y="210404"/>
            <a:ext cx="1838286" cy="40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DEAF392A-8F55-4B13-BF2A-D9DD7A073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061" y="210403"/>
            <a:ext cx="434578" cy="43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923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ADC0964-DBE0-4298-9A31-47E630343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983351" y="-1921897"/>
            <a:ext cx="1723531" cy="554926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34191B6-183C-4922-B9C8-BFBD5FC29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644" y="142539"/>
            <a:ext cx="4155106" cy="994172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</a:rPr>
              <a:t>CON QUALI RISULTATI CONCRETI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3AFB4D7-DE8C-482B-8E21-28199185D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599" y="305654"/>
            <a:ext cx="1838286" cy="40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EFAFB94A-C372-43B5-BE7B-BBBA0AE21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061" y="305653"/>
            <a:ext cx="434578" cy="43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4E67F53A-C0CB-478F-9356-846C6CAC8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0978"/>
            <a:ext cx="9144000" cy="107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3A4B86F6-0DA5-43AB-AA49-0CF5061F2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28776"/>
            <a:ext cx="8580239" cy="467677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2400" dirty="0"/>
              <a:t>Creazione di un </a:t>
            </a:r>
            <a:r>
              <a:rPr lang="it-IT" sz="2400" b="1" dirty="0"/>
              <a:t>laboratorio permanente </a:t>
            </a:r>
            <a:r>
              <a:rPr lang="it-IT" sz="2400" dirty="0"/>
              <a:t>di ospitalità sostenibile;</a:t>
            </a:r>
          </a:p>
          <a:p>
            <a:pPr algn="just"/>
            <a:r>
              <a:rPr lang="it-IT" sz="2400" dirty="0"/>
              <a:t>Condivisione di un </a:t>
            </a:r>
            <a:r>
              <a:rPr lang="it-IT" sz="2400" b="1" dirty="0"/>
              <a:t>linguaggio comune</a:t>
            </a:r>
            <a:r>
              <a:rPr lang="it-IT" sz="2400" dirty="0"/>
              <a:t> per facilitare lo scambio di soluzioni e la crescita durevole;</a:t>
            </a:r>
          </a:p>
          <a:p>
            <a:pPr algn="just"/>
            <a:r>
              <a:rPr lang="it-IT" sz="2400" dirty="0"/>
              <a:t>Capacità di </a:t>
            </a:r>
            <a:r>
              <a:rPr lang="it-IT" sz="2400" b="1" dirty="0"/>
              <a:t>misurare</a:t>
            </a:r>
            <a:r>
              <a:rPr lang="it-IT" sz="2400" dirty="0"/>
              <a:t> in autonomia e in modo partecipato azioni e comportamenti sostenibili per valutare il benessere creato sul territorio;</a:t>
            </a:r>
          </a:p>
          <a:p>
            <a:pPr algn="just"/>
            <a:r>
              <a:rPr lang="it-IT" sz="2400" b="1" dirty="0"/>
              <a:t>Mappatura</a:t>
            </a:r>
            <a:r>
              <a:rPr lang="it-IT" sz="2400" dirty="0"/>
              <a:t> dell’offerta dell’ospitalità con riferimento a: tradizione, innovazione, organizzazione, uso delle risorse e abilità di rispondere ai bisogni delle persone;</a:t>
            </a:r>
          </a:p>
          <a:p>
            <a:pPr algn="just"/>
            <a:r>
              <a:rPr lang="it-IT" sz="2400" dirty="0"/>
              <a:t>Migliorata capacità di </a:t>
            </a:r>
            <a:r>
              <a:rPr lang="it-IT" sz="2400" b="1" dirty="0"/>
              <a:t>fare percepire il valore </a:t>
            </a:r>
            <a:r>
              <a:rPr lang="it-IT" sz="2400" dirty="0"/>
              <a:t>aggiunto dei servizi/prodotti e trarre insegnamento dai feedback degli ospiti;</a:t>
            </a:r>
          </a:p>
          <a:p>
            <a:pPr algn="just"/>
            <a:r>
              <a:rPr lang="it-IT" sz="2400" b="1" dirty="0"/>
              <a:t>Ottimizzazione degli strumenti </a:t>
            </a:r>
            <a:r>
              <a:rPr lang="it-IT" sz="2400" dirty="0"/>
              <a:t>di comunicazione (architettura del menu e «tavola ospitale»);</a:t>
            </a:r>
          </a:p>
          <a:p>
            <a:pPr algn="just"/>
            <a:r>
              <a:rPr lang="it-IT" sz="2400" dirty="0"/>
              <a:t>Formazione di professionisti per </a:t>
            </a:r>
            <a:r>
              <a:rPr lang="it-IT" sz="2400" b="1" dirty="0"/>
              <a:t>progettualità sostenibili </a:t>
            </a:r>
            <a:r>
              <a:rPr lang="it-IT" sz="2400" dirty="0"/>
              <a:t>e durevoli.</a:t>
            </a:r>
          </a:p>
          <a:p>
            <a:pPr algn="just"/>
            <a:endParaRPr lang="it-IT" sz="1400" dirty="0"/>
          </a:p>
          <a:p>
            <a:pPr algn="just"/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4082350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ADC0964-DBE0-4298-9A31-47E630343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173849" y="-2112397"/>
            <a:ext cx="1342531" cy="554926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34191B6-183C-4922-B9C8-BFBD5FC29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44" y="9189"/>
            <a:ext cx="4155106" cy="994172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</a:rPr>
              <a:t>PIANO DI AZIONE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3AFB4D7-DE8C-482B-8E21-28199185D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599" y="305654"/>
            <a:ext cx="1838286" cy="40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EFAFB94A-C372-43B5-BE7B-BBBA0AE21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061" y="305653"/>
            <a:ext cx="434578" cy="43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4E67F53A-C0CB-478F-9356-846C6CAC8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0978"/>
            <a:ext cx="9144000" cy="107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05CCE2D9-FA15-4600-94BA-43F932497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888" y="1520431"/>
            <a:ext cx="7134224" cy="4230187"/>
          </a:xfrm>
        </p:spPr>
        <p:txBody>
          <a:bodyPr>
            <a:normAutofit lnSpcReduction="10000"/>
          </a:bodyPr>
          <a:lstStyle/>
          <a:p>
            <a:pPr marL="270272" indent="-270272">
              <a:buAutoNum type="arabicPeriod"/>
            </a:pPr>
            <a:r>
              <a:rPr lang="it-IT" b="1" dirty="0"/>
              <a:t>Condivisione: </a:t>
            </a:r>
          </a:p>
          <a:p>
            <a:pPr marL="800100" lvl="1" indent="-466725" algn="just">
              <a:buNone/>
            </a:pPr>
            <a:r>
              <a:rPr lang="it-IT" dirty="0"/>
              <a:t>1.1  	presentazione del progetto alle Istituzioni; </a:t>
            </a:r>
          </a:p>
          <a:p>
            <a:pPr marL="800100" lvl="1" indent="-466725" algn="just">
              <a:buNone/>
            </a:pPr>
            <a:r>
              <a:rPr lang="it-IT" dirty="0"/>
              <a:t>1.2 incontro con imprenditori per scegliere gli 8 piatti della tradizione e i relativi vini e per prepararli ad affrontare il percorso</a:t>
            </a:r>
          </a:p>
          <a:p>
            <a:pPr marL="270272" lvl="1" indent="-270272">
              <a:buAutoNum type="arabicPeriod" startAt="2"/>
            </a:pPr>
            <a:r>
              <a:rPr lang="it-IT" sz="2800" b="1" dirty="0"/>
              <a:t>Misura – mappatura:</a:t>
            </a:r>
          </a:p>
          <a:p>
            <a:pPr marL="800100" lvl="1" indent="-466725" algn="just">
              <a:buNone/>
            </a:pPr>
            <a:r>
              <a:rPr lang="it-IT" dirty="0"/>
              <a:t>2.1 	coinvolgimento dei ragazzi (possibilmente grazie al progetto Monferrato sottosopra) per: autovalutazione assistita della sostenibilità dell’offerta; conoscenza delle filiere</a:t>
            </a:r>
          </a:p>
          <a:p>
            <a:pPr marL="800100" lvl="1" indent="-466725" algn="just">
              <a:buNone/>
            </a:pPr>
            <a:r>
              <a:rPr lang="it-IT" dirty="0"/>
              <a:t>2.2 	raccolta e analisi dei feed back dei cittadini/ospiti per valutazione soddisfazione aspettativa</a:t>
            </a:r>
          </a:p>
          <a:p>
            <a:pPr marL="0" indent="0">
              <a:buNone/>
            </a:pP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981976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ADC0964-DBE0-4298-9A31-47E630343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173849" y="-2112397"/>
            <a:ext cx="1342531" cy="554926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34191B6-183C-4922-B9C8-BFBD5FC29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44" y="9189"/>
            <a:ext cx="4155106" cy="994172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</a:rPr>
              <a:t>PIANO DI AZIONE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3AFB4D7-DE8C-482B-8E21-28199185D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599" y="305654"/>
            <a:ext cx="1838286" cy="40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EFAFB94A-C372-43B5-BE7B-BBBA0AE21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061" y="305653"/>
            <a:ext cx="434578" cy="43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4E67F53A-C0CB-478F-9356-846C6CAC8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0978"/>
            <a:ext cx="9144000" cy="107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05CCE2D9-FA15-4600-94BA-43F932497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5" y="1398391"/>
            <a:ext cx="7761089" cy="4754759"/>
          </a:xfrm>
        </p:spPr>
        <p:txBody>
          <a:bodyPr>
            <a:normAutofit fontScale="92500"/>
          </a:bodyPr>
          <a:lstStyle/>
          <a:p>
            <a:pPr marL="676275" lvl="1" indent="-676275" algn="just">
              <a:buNone/>
            </a:pPr>
            <a:r>
              <a:rPr lang="it-IT" sz="2800" b="1" dirty="0"/>
              <a:t>3. Comunicazione: </a:t>
            </a:r>
          </a:p>
          <a:p>
            <a:pPr marL="800100" lvl="1" indent="-466725" algn="just">
              <a:buNone/>
            </a:pPr>
            <a:r>
              <a:rPr lang="it-IT" dirty="0"/>
              <a:t>3.1 	architettura del menu, tavolo ospitale, bilanciamento nutrizionale, studio delle brochure coordinate secondo il posizionamento strategico del territorio</a:t>
            </a:r>
          </a:p>
          <a:p>
            <a:pPr marL="800100" lvl="1" indent="-466725" algn="just">
              <a:buNone/>
            </a:pPr>
            <a:r>
              <a:rPr lang="it-IT" dirty="0"/>
              <a:t>3.2 	coordinamento alla nascita «ristoranti della narrazione» per informare e coinvolgere il cittadino/turista</a:t>
            </a:r>
          </a:p>
          <a:p>
            <a:pPr marL="676275" lvl="1" indent="-676275" algn="just">
              <a:buNone/>
            </a:pPr>
            <a:r>
              <a:rPr lang="it-IT" sz="2800" b="1" dirty="0"/>
              <a:t>4. Crescita (con finanziamenti specifici)</a:t>
            </a:r>
          </a:p>
          <a:p>
            <a:pPr marL="800100" lvl="1" indent="-466725" algn="just">
              <a:buNone/>
            </a:pPr>
            <a:r>
              <a:rPr lang="it-IT" dirty="0"/>
              <a:t>4.1 	progettazione di eventi (possibilmente supportati di ragazzi del progetto Monferrato sottosopra), promozione nazionale e internazionale dei ristoranti della narrazione (iniziando dai contatti già presenti a New York, Chicago, …)</a:t>
            </a:r>
          </a:p>
          <a:p>
            <a:pPr marL="714375" lvl="1" indent="-352425" algn="just">
              <a:buNone/>
            </a:pPr>
            <a:r>
              <a:rPr lang="it-IT" dirty="0"/>
              <a:t>4.2 assegnazione del marchio LICET e possibilità di riconoscimenti internazionali </a:t>
            </a:r>
            <a:r>
              <a:rPr lang="it-IT" sz="1200" dirty="0"/>
              <a:t>	</a:t>
            </a:r>
            <a:endParaRPr lang="it-IT" dirty="0"/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951765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ADC0964-DBE0-4298-9A31-47E630343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24156" y="-1762703"/>
            <a:ext cx="994172" cy="450151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34191B6-183C-4922-B9C8-BFBD5FC29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10" y="-151116"/>
            <a:ext cx="4155106" cy="994172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</a:rPr>
              <a:t>UN ASSAGGIO…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3AFB4D7-DE8C-482B-8E21-28199185D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11" y="303570"/>
            <a:ext cx="1838286" cy="40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EFAFB94A-C372-43B5-BE7B-BBBA0AE21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061" y="305653"/>
            <a:ext cx="434578" cy="43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4E67F53A-C0CB-478F-9356-846C6CAC8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0978"/>
            <a:ext cx="9144000" cy="107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magine 10" descr="Immagine che contiene tavolo, cibo, piatto&#10;&#10;Descrizione generata con affidabilità molto elevata">
            <a:extLst>
              <a:ext uri="{FF2B5EF4-FFF2-40B4-BE49-F238E27FC236}">
                <a16:creationId xmlns:a16="http://schemas.microsoft.com/office/drawing/2014/main" id="{43A7DDF6-C8BE-4BAA-B123-5CFA49F16D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597" y="3638718"/>
            <a:ext cx="3342354" cy="2506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D0DBE41-F20E-4E9E-A8E0-B9C7880CC0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211" y="3569266"/>
            <a:ext cx="4606316" cy="2427174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CF6DB30C-D8E3-4EB8-BDBA-DED911C85F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93922" flipV="1">
            <a:off x="7570074" y="3318978"/>
            <a:ext cx="1091272" cy="476521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5CD8029-7AB2-434B-856C-9A8F1C932398}"/>
              </a:ext>
            </a:extLst>
          </p:cNvPr>
          <p:cNvSpPr txBox="1"/>
          <p:nvPr/>
        </p:nvSpPr>
        <p:spPr>
          <a:xfrm>
            <a:off x="217409" y="3254435"/>
            <a:ext cx="3844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Condivisione dei piatti della tradizione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9517D94-576F-450D-805F-722D77C6594E}"/>
              </a:ext>
            </a:extLst>
          </p:cNvPr>
          <p:cNvSpPr txBox="1"/>
          <p:nvPr/>
        </p:nvSpPr>
        <p:spPr>
          <a:xfrm>
            <a:off x="4731615" y="6098994"/>
            <a:ext cx="3959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Tavolo ospitale con la pietra da cantone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DD110D2-4776-45AA-AEBD-19AC9A8F686C}"/>
              </a:ext>
            </a:extLst>
          </p:cNvPr>
          <p:cNvSpPr txBox="1"/>
          <p:nvPr/>
        </p:nvSpPr>
        <p:spPr>
          <a:xfrm>
            <a:off x="142110" y="9578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SPECIFICA TECNICA DEL PREMIO NAZIONALE DEDICATO AL MONFERRINO CAV. BEZZO, </a:t>
            </a:r>
          </a:p>
          <a:p>
            <a:pPr algn="ctr"/>
            <a:r>
              <a:rPr lang="it-IT" b="1" dirty="0"/>
              <a:t>APPLICATA ALLA REALTÀ LOCALE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014DB973-536A-4EF8-94F3-3119A3F78A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9394" y="1570666"/>
            <a:ext cx="6858183" cy="1490393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DB05A47A-BB45-4F72-AFF3-805D0C966C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93922" flipV="1">
            <a:off x="4377335" y="3318979"/>
            <a:ext cx="1091272" cy="476521"/>
          </a:xfrm>
          <a:prstGeom prst="rect">
            <a:avLst/>
          </a:prstGeom>
        </p:spPr>
      </p:pic>
      <p:pic>
        <p:nvPicPr>
          <p:cNvPr id="24" name="Immagine 14">
            <a:extLst>
              <a:ext uri="{FF2B5EF4-FFF2-40B4-BE49-F238E27FC236}">
                <a16:creationId xmlns:a16="http://schemas.microsoft.com/office/drawing/2014/main" id="{9BAF9361-ECBC-4284-949D-C29694746C74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68" y="1556669"/>
            <a:ext cx="1550313" cy="1490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33923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</TotalTime>
  <Words>827</Words>
  <Application>Microsoft Office PowerPoint</Application>
  <PresentationFormat>Presentazione su schermo (4:3)</PresentationFormat>
  <Paragraphs>118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di Office</vt:lpstr>
      <vt:lpstr>LABORATORIO MONFERRATO   MODELLI DI OSPITALITA’ SOSTENIBILE DELLE PICCOLE IMPRESE AGROALIMENTARI E DELL’ACCOGLIENZA </vt:lpstr>
      <vt:lpstr>CHE COSA PROPONIAMO?</vt:lpstr>
      <vt:lpstr>PER CHI? </vt:lpstr>
      <vt:lpstr>COME? </vt:lpstr>
      <vt:lpstr>COME CI DIFFERENZIAMO DA ALTRI PROGETTI</vt:lpstr>
      <vt:lpstr>CON QUALI RISULTATI CONCRETI</vt:lpstr>
      <vt:lpstr>PIANO DI AZIONE</vt:lpstr>
      <vt:lpstr>PIANO DI AZIONE</vt:lpstr>
      <vt:lpstr>UN ASSAGGIO…</vt:lpstr>
      <vt:lpstr>CHE COSA PROPONIAMO?</vt:lpstr>
      <vt:lpstr>COME COINVOLGIAMO I GIOVANI</vt:lpstr>
      <vt:lpstr>PIANO FINANZIARIO</vt:lpstr>
      <vt:lpstr>OTTIMIZZAZIONE DEI COSTI</vt:lpstr>
      <vt:lpstr>TEMPI DI REALIZZAZIONE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MONFERRATO:  MODELLI DI OSPITALITA’ SOSTENIBILE DELLE PICCOLE IMPRESE AGROALIMENTARI E DELL’ACCOGLIENZA</dc:title>
  <dc:creator>Enza Laretto</dc:creator>
  <cp:lastModifiedBy>Enza Laretto</cp:lastModifiedBy>
  <cp:revision>66</cp:revision>
  <dcterms:created xsi:type="dcterms:W3CDTF">2018-10-20T17:23:33Z</dcterms:created>
  <dcterms:modified xsi:type="dcterms:W3CDTF">2018-11-07T12:26:08Z</dcterms:modified>
</cp:coreProperties>
</file>